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80" r:id="rId4"/>
    <p:sldId id="1107" r:id="rId5"/>
    <p:sldId id="1106" r:id="rId6"/>
    <p:sldId id="1102" r:id="rId7"/>
    <p:sldId id="1101" r:id="rId8"/>
    <p:sldId id="1108" r:id="rId9"/>
    <p:sldId id="1103" r:id="rId10"/>
    <p:sldId id="1104" r:id="rId11"/>
    <p:sldId id="1105"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7"/>
            <p14:sldId id="1106"/>
            <p14:sldId id="1102"/>
            <p14:sldId id="1101"/>
            <p14:sldId id="1108"/>
            <p14:sldId id="1103"/>
            <p14:sldId id="1104"/>
            <p14:sldId id="110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93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bisection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bisection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bisection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bisection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bisection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bisection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bisection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bisection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11.m4a"/><Relationship Id="rId7" Type="http://schemas.openxmlformats.org/officeDocument/2006/relationships/image" Target="../media/image24.png"/><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25.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3.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4" Type="http://schemas.openxmlformats.org/officeDocument/2006/relationships/audio" Target="../media/media5.m4a"/><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18" Type="http://schemas.openxmlformats.org/officeDocument/2006/relationships/oleObject" Target="../embeddings/oleObject13.bin"/><Relationship Id="rId3" Type="http://schemas.microsoft.com/office/2007/relationships/media" Target="../media/media7.m4a"/><Relationship Id="rId7" Type="http://schemas.openxmlformats.org/officeDocument/2006/relationships/image" Target="../media/image15.wmf"/><Relationship Id="rId12" Type="http://schemas.openxmlformats.org/officeDocument/2006/relationships/oleObject" Target="../embeddings/oleObject10.bin"/><Relationship Id="rId17" Type="http://schemas.openxmlformats.org/officeDocument/2006/relationships/image" Target="../media/image20.wmf"/><Relationship Id="rId2" Type="http://schemas.openxmlformats.org/officeDocument/2006/relationships/tags" Target="../tags/tag5.xml"/><Relationship Id="rId16" Type="http://schemas.openxmlformats.org/officeDocument/2006/relationships/oleObject" Target="../embeddings/oleObject12.bin"/><Relationship Id="rId20"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19" Type="http://schemas.openxmlformats.org/officeDocument/2006/relationships/image" Target="../media/image21.wmf"/><Relationship Id="rId4" Type="http://schemas.openxmlformats.org/officeDocument/2006/relationships/audio" Target="../media/media7.m4a"/><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microsoft.com/office/2007/relationships/media" Target="../media/media8.m4a"/><Relationship Id="rId7" Type="http://schemas.openxmlformats.org/officeDocument/2006/relationships/oleObject" Target="../embeddings/oleObject14.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bisection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F4DEA3D0-9DA3-42A7-8E23-9D01C08C56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809"/>
    </mc:Choice>
    <mc:Fallback xmlns="">
      <p:transition spd="slow" advTm="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600200"/>
            <a:ext cx="8483600" cy="4525963"/>
          </a:xfrm>
        </p:spPr>
        <p:txBody>
          <a:bodyPr>
            <a:normAutofit/>
          </a:bodyPr>
          <a:lstStyle/>
          <a:p>
            <a:pPr marL="0" indent="0">
              <a:buNone/>
            </a:pPr>
            <a:r>
              <a:rPr lang="en-US" sz="1600" dirty="0">
                <a:latin typeface="Consolas" panose="020B0609020204030204" pitchFamily="49" charset="0"/>
              </a:rPr>
              <a:t>    for ( unsigned int k{0}; k &lt; </a:t>
            </a:r>
            <a:r>
              <a:rPr lang="en-US" sz="1600" dirty="0" err="1">
                <a:latin typeface="Consolas" panose="020B0609020204030204" pitchFamily="49" charset="0"/>
              </a:rPr>
              <a:t>max_iterations</a:t>
            </a:r>
            <a:r>
              <a:rPr lang="en-US" sz="1600" dirty="0">
                <a:latin typeface="Consolas" panose="020B0609020204030204" pitchFamily="49" charset="0"/>
              </a:rPr>
              <a:t>; ++k ) {</a:t>
            </a:r>
          </a:p>
          <a:p>
            <a:pPr marL="0" indent="0">
              <a:buNone/>
            </a:pPr>
            <a:r>
              <a:rPr lang="en-US" sz="1600" dirty="0">
                <a:latin typeface="Consolas" panose="020B0609020204030204" pitchFamily="49" charset="0"/>
              </a:rPr>
              <a:t>        double m{ a + (b - a)/2.0 };    // This avoids overflow</a:t>
            </a:r>
          </a:p>
          <a:p>
            <a:pPr marL="0" indent="0">
              <a:buNone/>
            </a:pPr>
            <a:r>
              <a:rPr lang="en-US" sz="1600" dirty="0">
                <a:latin typeface="Consolas" panose="020B0609020204030204" pitchFamily="49" charset="0"/>
              </a:rPr>
              <a:t>        double </a:t>
            </a:r>
            <a:r>
              <a:rPr lang="en-US" sz="1600" dirty="0" err="1">
                <a:latin typeface="Consolas" panose="020B0609020204030204" pitchFamily="49" charset="0"/>
              </a:rPr>
              <a:t>fm</a:t>
            </a:r>
            <a:r>
              <a:rPr lang="en-US" sz="1600" dirty="0">
                <a:latin typeface="Consolas" panose="020B0609020204030204" pitchFamily="49" charset="0"/>
              </a:rPr>
              <a:t>{ f( m ) };</a:t>
            </a:r>
          </a:p>
          <a:p>
            <a:pPr marL="0"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if ( !std::</a:t>
            </a:r>
            <a:r>
              <a:rPr lang="en-US" sz="1600" dirty="0" err="1">
                <a:latin typeface="Consolas" panose="020B0609020204030204" pitchFamily="49" charset="0"/>
              </a:rPr>
              <a:t>isfinite</a:t>
            </a:r>
            <a:r>
              <a:rPr lang="en-US" sz="1600" dirty="0">
                <a:latin typeface="Consolas" panose="020B0609020204030204" pitchFamily="49" charset="0"/>
              </a:rPr>
              <a:t>( </a:t>
            </a:r>
            <a:r>
              <a:rPr lang="en-US" sz="1600" dirty="0" err="1">
                <a:latin typeface="Consolas" panose="020B0609020204030204" pitchFamily="49" charset="0"/>
              </a:rPr>
              <a:t>fm</a:t>
            </a:r>
            <a:r>
              <a:rPr lang="en-US" sz="1600" dirty="0">
                <a:latin typeface="Consolas" panose="020B0609020204030204" pitchFamily="49" charset="0"/>
              </a:rPr>
              <a:t> ) ) {</a:t>
            </a:r>
          </a:p>
          <a:p>
            <a:pPr marL="457200" lvl="1" indent="0">
              <a:buNone/>
            </a:pPr>
            <a:r>
              <a:rPr lang="en-US" sz="1600" dirty="0">
                <a:latin typeface="Consolas" panose="020B0609020204030204" pitchFamily="49" charset="0"/>
              </a:rPr>
              <a:t>        return NAN;    </a:t>
            </a:r>
          </a:p>
          <a:p>
            <a:pPr marL="457200" lvl="1"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a:t>
            </a:r>
            <a:r>
              <a:rPr lang="en-US" sz="1600" dirty="0" err="1">
                <a:latin typeface="Consolas" panose="020B0609020204030204" pitchFamily="49" charset="0"/>
              </a:rPr>
              <a:t>fm</a:t>
            </a:r>
            <a:r>
              <a:rPr lang="en-US" sz="1600" dirty="0">
                <a:latin typeface="Consolas" panose="020B0609020204030204" pitchFamily="49" charset="0"/>
              </a:rPr>
              <a:t> == 0.0 ) {</a:t>
            </a:r>
          </a:p>
          <a:p>
            <a:pPr marL="0" indent="0">
              <a:buNone/>
            </a:pPr>
            <a:r>
              <a:rPr lang="en-US" sz="1600" dirty="0">
                <a:latin typeface="Consolas" panose="020B0609020204030204" pitchFamily="49" charset="0"/>
              </a:rPr>
              <a:t>            return m;</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a =  m;</a:t>
            </a:r>
          </a:p>
          <a:p>
            <a:pPr marL="0" indent="0">
              <a:buNone/>
            </a:pPr>
            <a:r>
              <a:rPr lang="en-US" sz="1600" dirty="0">
                <a:latin typeface="Consolas" panose="020B0609020204030204" pitchFamily="49" charset="0"/>
              </a:rPr>
              <a:t>            fa = </a:t>
            </a:r>
            <a:r>
              <a:rPr lang="en-US" sz="1600" dirty="0" err="1">
                <a:latin typeface="Consolas" panose="020B0609020204030204" pitchFamily="49" charset="0"/>
              </a:rPr>
              <a:t>fm</a:t>
            </a:r>
            <a:r>
              <a:rPr lang="en-US" sz="1600" dirty="0">
                <a:latin typeface="Consolas" panose="020B0609020204030204" pitchFamily="49" charset="0"/>
              </a:rPr>
              <a:t>;</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b =  m;</a:t>
            </a:r>
          </a:p>
          <a:p>
            <a:pPr marL="0" indent="0">
              <a:buNone/>
            </a:pPr>
            <a:r>
              <a:rPr lang="en-US" sz="1600" dirty="0">
                <a:latin typeface="Consolas" panose="020B0609020204030204" pitchFamily="49" charset="0"/>
              </a:rPr>
              <a:t>            fb = </a:t>
            </a:r>
            <a:r>
              <a:rPr lang="en-US" sz="1600" dirty="0" err="1">
                <a:latin typeface="Consolas" panose="020B0609020204030204" pitchFamily="49" charset="0"/>
              </a:rPr>
              <a:t>fm</a:t>
            </a:r>
            <a:r>
              <a:rPr lang="en-US" sz="1600" dirty="0">
                <a:latin typeface="Consolas" panose="020B0609020204030204" pitchFamily="49" charset="0"/>
              </a:rPr>
              <a:t>;</a:t>
            </a:r>
          </a:p>
          <a:p>
            <a:pPr marL="0" indent="0">
              <a:buNone/>
            </a:pPr>
            <a:r>
              <a:rPr lang="en-US" sz="1600" dirty="0">
                <a:latin typeface="Consolas" panose="020B0609020204030204" pitchFamily="49" charset="0"/>
              </a:rPr>
              <a:t>        } </a:t>
            </a: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dirty="0"/>
          </a:p>
        </p:txBody>
      </p:sp>
      <p:sp>
        <p:nvSpPr>
          <p:cNvPr id="10" name="TextBox 9">
            <a:extLst>
              <a:ext uri="{FF2B5EF4-FFF2-40B4-BE49-F238E27FC236}">
                <a16:creationId xmlns:a16="http://schemas.microsoft.com/office/drawing/2014/main" id="{7ADE2974-E864-402B-B5C5-C61F1728A4E5}"/>
              </a:ext>
            </a:extLst>
          </p:cNvPr>
          <p:cNvSpPr txBox="1"/>
          <p:nvPr/>
        </p:nvSpPr>
        <p:spPr>
          <a:xfrm>
            <a:off x="1782660" y="5421985"/>
            <a:ext cx="4588778"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a:t>
            </a:r>
            <a:endParaRPr lang="en-US" dirty="0"/>
          </a:p>
        </p:txBody>
      </p:sp>
      <p:sp>
        <p:nvSpPr>
          <p:cNvPr id="14" name="TextBox 13">
            <a:extLst>
              <a:ext uri="{FF2B5EF4-FFF2-40B4-BE49-F238E27FC236}">
                <a16:creationId xmlns:a16="http://schemas.microsoft.com/office/drawing/2014/main" id="{25034A4B-0ECF-4594-BAFD-F26E23595303}"/>
              </a:ext>
            </a:extLst>
          </p:cNvPr>
          <p:cNvSpPr txBox="1"/>
          <p:nvPr/>
        </p:nvSpPr>
        <p:spPr>
          <a:xfrm>
            <a:off x="1782660" y="4562717"/>
            <a:ext cx="6648275"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if ( std::</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signbit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fa ) == std::</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signbit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fm</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 {</a:t>
            </a:r>
            <a:endParaRPr lang="en-US" dirty="0"/>
          </a:p>
        </p:txBody>
      </p:sp>
      <p:pic>
        <p:nvPicPr>
          <p:cNvPr id="13" name="Audio 12">
            <a:hlinkClick r:id="" action="ppaction://media"/>
            <a:extLst>
              <a:ext uri="{FF2B5EF4-FFF2-40B4-BE49-F238E27FC236}">
                <a16:creationId xmlns:a16="http://schemas.microsoft.com/office/drawing/2014/main" id="{7FB4F663-D68E-4B3C-A1AC-D23B708E2D9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9" name="Rectangle 8"/>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C/C++ Code is provided to demonstrate the straight-forward nature of these algorithms and not required for the examination</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spTree>
    <p:custDataLst>
      <p:tags r:id="rId1"/>
    </p:custDataLst>
    <p:extLst>
      <p:ext uri="{BB962C8B-B14F-4D97-AF65-F5344CB8AC3E}">
        <p14:creationId xmlns:p14="http://schemas.microsoft.com/office/powerpoint/2010/main" val="594578911"/>
      </p:ext>
    </p:extLst>
  </p:cSld>
  <p:clrMapOvr>
    <a:masterClrMapping/>
  </p:clrMapOvr>
  <mc:AlternateContent xmlns:mc="http://schemas.openxmlformats.org/markup-compatibility/2006" xmlns:p14="http://schemas.microsoft.com/office/powerpoint/2010/main">
    <mc:Choice Requires="p14">
      <p:transition spd="slow" p14:dur="2000" advTm="114127"/>
    </mc:Choice>
    <mc:Fallback xmlns="">
      <p:transition spd="slow" advTm="1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511300"/>
            <a:ext cx="8483600" cy="4525963"/>
          </a:xfrm>
        </p:spPr>
        <p:txBody>
          <a:bodyPr>
            <a:normAutofit/>
          </a:bodyPr>
          <a:lstStyle/>
          <a:p>
            <a:pPr marL="0" indent="0">
              <a:buNone/>
            </a:pPr>
            <a:r>
              <a:rPr lang="en-US" sz="1800" dirty="0">
                <a:latin typeface="Consolas" panose="020B0609020204030204" pitchFamily="49" charset="0"/>
              </a:rPr>
              <a:t>        if ( (b - a) &lt; </a:t>
            </a:r>
            <a:r>
              <a:rPr lang="en-US" sz="1800" dirty="0" err="1">
                <a:latin typeface="Consolas" panose="020B0609020204030204" pitchFamily="49" charset="0"/>
              </a:rPr>
              <a:t>eps_step</a:t>
            </a:r>
            <a:r>
              <a:rPr lang="en-US" sz="1800" dirty="0">
                <a:latin typeface="Consolas" panose="020B0609020204030204" pitchFamily="49" charset="0"/>
              </a:rPr>
              <a:t> ) {</a:t>
            </a:r>
          </a:p>
          <a:p>
            <a:pPr marL="0" indent="0">
              <a:buNone/>
            </a:pPr>
            <a:r>
              <a:rPr lang="en-US" sz="1800" dirty="0">
                <a:latin typeface="Consolas" panose="020B0609020204030204" pitchFamily="49" charset="0"/>
              </a:rPr>
              <a:t>            if ( std::abs( fa ) &lt;= std::abs( fb ) ) {</a:t>
            </a:r>
          </a:p>
          <a:p>
            <a:pPr marL="0" indent="0">
              <a:buNone/>
            </a:pPr>
            <a:r>
              <a:rPr lang="en-US" sz="1800" dirty="0">
                <a:latin typeface="Consolas" panose="020B0609020204030204" pitchFamily="49" charset="0"/>
              </a:rPr>
              <a:t>                if ( std::abs( fa ) &lt; </a:t>
            </a:r>
            <a:r>
              <a:rPr lang="en-US" sz="1800" dirty="0" err="1">
                <a:latin typeface="Consolas" panose="020B0609020204030204" pitchFamily="49" charset="0"/>
              </a:rPr>
              <a:t>eps_abs</a:t>
            </a:r>
            <a:r>
              <a:rPr lang="en-US" sz="1800" dirty="0">
                <a:latin typeface="Consolas" panose="020B0609020204030204" pitchFamily="49" charset="0"/>
              </a:rPr>
              <a:t> ) {</a:t>
            </a:r>
          </a:p>
          <a:p>
            <a:pPr marL="0" indent="0">
              <a:buNone/>
            </a:pPr>
            <a:r>
              <a:rPr lang="en-US" sz="1800" dirty="0">
                <a:latin typeface="Consolas" panose="020B0609020204030204" pitchFamily="49" charset="0"/>
              </a:rPr>
              <a:t>                    return a;</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 else {</a:t>
            </a:r>
          </a:p>
          <a:p>
            <a:pPr marL="0" indent="0">
              <a:buNone/>
            </a:pPr>
            <a:r>
              <a:rPr lang="en-US" sz="1800" dirty="0">
                <a:latin typeface="Consolas" panose="020B0609020204030204" pitchFamily="49" charset="0"/>
              </a:rPr>
              <a:t>                if ( std::abs( fb ) &lt; </a:t>
            </a:r>
            <a:r>
              <a:rPr lang="en-US" sz="1800" dirty="0" err="1">
                <a:latin typeface="Consolas" panose="020B0609020204030204" pitchFamily="49" charset="0"/>
              </a:rPr>
              <a:t>eps_abs</a:t>
            </a:r>
            <a:r>
              <a:rPr lang="en-US" sz="1800" dirty="0">
                <a:latin typeface="Consolas" panose="020B0609020204030204" pitchFamily="49" charset="0"/>
              </a:rPr>
              <a:t> ) {</a:t>
            </a:r>
          </a:p>
          <a:p>
            <a:pPr marL="0" indent="0">
              <a:buNone/>
            </a:pPr>
            <a:r>
              <a:rPr lang="en-US" sz="1800" dirty="0">
                <a:latin typeface="Consolas" panose="020B0609020204030204" pitchFamily="49" charset="0"/>
              </a:rPr>
              <a:t>                    return b;</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a:t>
            </a:r>
          </a:p>
          <a:p>
            <a:pPr marL="0" indent="0">
              <a:buNone/>
            </a:pPr>
            <a:endParaRPr lang="en-US" sz="1800" dirty="0">
              <a:latin typeface="Consolas" panose="020B0609020204030204" pitchFamily="49" charset="0"/>
            </a:endParaRPr>
          </a:p>
          <a:p>
            <a:pPr marL="0" indent="0">
              <a:buNone/>
            </a:pPr>
            <a:r>
              <a:rPr lang="en-US" sz="1800" dirty="0">
                <a:latin typeface="Consolas" panose="020B0609020204030204" pitchFamily="49" charset="0"/>
              </a:rPr>
              <a:t>    return NAN;</a:t>
            </a:r>
          </a:p>
          <a:p>
            <a:pPr marL="0" indent="0">
              <a:buNone/>
            </a:pPr>
            <a:r>
              <a:rPr lang="en-US" sz="18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dirty="0"/>
          </a:p>
        </p:txBody>
      </p:sp>
      <p:pic>
        <p:nvPicPr>
          <p:cNvPr id="7" name="Audio 6">
            <a:hlinkClick r:id="" action="ppaction://media"/>
            <a:extLst>
              <a:ext uri="{FF2B5EF4-FFF2-40B4-BE49-F238E27FC236}">
                <a16:creationId xmlns:a16="http://schemas.microsoft.com/office/drawing/2014/main" id="{A95C45C9-4918-4718-A47B-1BF936F702B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sp>
        <p:nvSpPr>
          <p:cNvPr id="8" name="Rectangle 7"/>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C/C++ Code is provided to demonstrate the straight-forward nature of these algorithms and not required for the examination</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graphicFrame>
        <p:nvGraphicFramePr>
          <p:cNvPr id="12" name="Object 11">
            <a:extLst>
              <a:ext uri="{FF2B5EF4-FFF2-40B4-BE49-F238E27FC236}">
                <a16:creationId xmlns:a16="http://schemas.microsoft.com/office/drawing/2014/main" id="{311AC291-5C00-4195-8FEC-BB40EE2BAFD3}"/>
              </a:ext>
            </a:extLst>
          </p:cNvPr>
          <p:cNvGraphicFramePr>
            <a:graphicFrameLocks noChangeAspect="1"/>
          </p:cNvGraphicFramePr>
          <p:nvPr>
            <p:extLst>
              <p:ext uri="{D42A27DB-BD31-4B8C-83A1-F6EECF244321}">
                <p14:modId xmlns:p14="http://schemas.microsoft.com/office/powerpoint/2010/main" val="2043580475"/>
              </p:ext>
            </p:extLst>
          </p:nvPr>
        </p:nvGraphicFramePr>
        <p:xfrm>
          <a:off x="3054842" y="4337367"/>
          <a:ext cx="5893955" cy="1301750"/>
        </p:xfrm>
        <a:graphic>
          <a:graphicData uri="http://schemas.openxmlformats.org/presentationml/2006/ole">
            <mc:AlternateContent xmlns:mc="http://schemas.openxmlformats.org/markup-compatibility/2006">
              <mc:Choice xmlns:v="urn:schemas-microsoft-com:vml" Requires="v">
                <p:oleObj spid="_x0000_s4101" name="Equation" r:id="rId8" imgW="3340080" imgH="736560" progId="Equation.DSMT4">
                  <p:embed/>
                </p:oleObj>
              </mc:Choice>
              <mc:Fallback>
                <p:oleObj name="Equation" r:id="rId8" imgW="3340080" imgH="736560" progId="Equation.DSMT4">
                  <p:embed/>
                  <p:pic>
                    <p:nvPicPr>
                      <p:cNvPr id="19" name="Object 18">
                        <a:extLst>
                          <a:ext uri="{FF2B5EF4-FFF2-40B4-BE49-F238E27FC236}">
                            <a16:creationId xmlns:a16="http://schemas.microsoft.com/office/drawing/2014/main" id="{311AC291-5C00-4195-8FEC-BB40EE2BAFD3}"/>
                          </a:ext>
                        </a:extLst>
                      </p:cNvPr>
                      <p:cNvPicPr/>
                      <p:nvPr/>
                    </p:nvPicPr>
                    <p:blipFill>
                      <a:blip r:embed="rId9"/>
                      <a:stretch>
                        <a:fillRect/>
                      </a:stretch>
                    </p:blipFill>
                    <p:spPr>
                      <a:xfrm>
                        <a:off x="3054842" y="4337367"/>
                        <a:ext cx="5893955" cy="130175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140974186"/>
      </p:ext>
    </p:extLst>
  </p:cSld>
  <p:clrMapOvr>
    <a:masterClrMapping/>
  </p:clrMapOvr>
  <mc:AlternateContent xmlns:mc="http://schemas.openxmlformats.org/markup-compatibility/2006" xmlns:p14="http://schemas.microsoft.com/office/powerpoint/2010/main">
    <mc:Choice Requires="p14">
      <p:transition spd="slow" p14:dur="2000" advTm="48884"/>
    </mc:Choice>
    <mc:Fallback xmlns="">
      <p:transition spd="slow" advTm="4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idea behind the bisection method</a:t>
            </a:r>
          </a:p>
          <a:p>
            <a:pPr lvl="1"/>
            <a:r>
              <a:rPr lang="en-US" dirty="0"/>
              <a:t>Know that it converges according to O(</a:t>
            </a:r>
            <a:r>
              <a:rPr lang="en-US" i="1" dirty="0"/>
              <a:t>h</a:t>
            </a:r>
            <a:r>
              <a:rPr lang="en-US" dirty="0"/>
              <a:t>)</a:t>
            </a:r>
            <a:endParaRPr lang="en-US" dirty="0">
              <a:latin typeface="Times New Roman" panose="02020603050405020304" pitchFamily="18" charset="0"/>
            </a:endParaRPr>
          </a:p>
          <a:p>
            <a:pPr lvl="1"/>
            <a:r>
              <a:rPr lang="en-US" dirty="0"/>
              <a:t>Have seen an example</a:t>
            </a:r>
          </a:p>
          <a:p>
            <a:pPr lvl="1"/>
            <a:r>
              <a:rPr lang="en-US" dirty="0"/>
              <a:t>Understand that it will generally converge under normal conditions</a:t>
            </a:r>
          </a:p>
          <a:p>
            <a:pPr lvl="1"/>
            <a:r>
              <a:rPr lang="en-US" dirty="0"/>
              <a:t>Considered an implementation</a:t>
            </a: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1AD4579C-0E8F-4248-B179-EAF32A5DBA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8374"/>
    </mc:Choice>
    <mc:Fallback xmlns="">
      <p:transition spd="slow" advTm="3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https://en.wikipedia.org/wiki/Bisection_method</a:t>
            </a:r>
          </a:p>
        </p:txBody>
      </p:sp>
      <p:sp>
        <p:nvSpPr>
          <p:cNvPr id="4" name="Footer Placeholder 3"/>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bisection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bisection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the idea behind the bisection method</a:t>
            </a:r>
          </a:p>
          <a:p>
            <a:pPr lvl="1"/>
            <a:r>
              <a:rPr lang="en-US" dirty="0"/>
              <a:t>Determine how fast it converges</a:t>
            </a:r>
          </a:p>
          <a:p>
            <a:pPr lvl="2"/>
            <a:r>
              <a:rPr lang="en-US" dirty="0"/>
              <a:t>We will compare it to Newton’s method</a:t>
            </a:r>
          </a:p>
          <a:p>
            <a:pPr lvl="1"/>
            <a:r>
              <a:rPr lang="en-US" dirty="0"/>
              <a:t>Look at an example</a:t>
            </a:r>
          </a:p>
          <a:p>
            <a:pPr lvl="1"/>
            <a:r>
              <a:rPr lang="en-US" dirty="0"/>
              <a:t>Compare the algorithm with Newton’s method</a:t>
            </a:r>
          </a:p>
          <a:p>
            <a:pPr lvl="1"/>
            <a:r>
              <a:rPr lang="en-US" dirty="0"/>
              <a:t>Look at an implementation</a:t>
            </a: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The bisection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E5441992-FA63-49F4-B211-9DEFA70B35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7461"/>
    </mc:Choice>
    <mc:Fallback xmlns="">
      <p:transition spd="slow" advTm="3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Bracketing a root</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real-valued function of  real variable and suppose that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t> are two points such that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 have opposite signs</a:t>
            </a:r>
          </a:p>
          <a:p>
            <a:pPr lvl="1"/>
            <a:r>
              <a:rPr lang="en-US" dirty="0"/>
              <a:t>If </a:t>
            </a:r>
            <a:r>
              <a:rPr lang="en-US" i="1" dirty="0">
                <a:latin typeface="Times New Roman" panose="02020603050405020304" pitchFamily="18" charset="0"/>
              </a:rPr>
              <a:t>f</a:t>
            </a:r>
            <a:r>
              <a:rPr lang="en-US" dirty="0"/>
              <a:t> is continuous, the </a:t>
            </a:r>
            <a:r>
              <a:rPr lang="en-US" i="1" dirty="0">
                <a:latin typeface="Times New Roman" panose="02020603050405020304" pitchFamily="18" charset="0"/>
              </a:rPr>
              <a:t>f</a:t>
            </a:r>
            <a:r>
              <a:rPr lang="en-US" dirty="0"/>
              <a:t> must have a root on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p>
          <a:p>
            <a:pPr lvl="1"/>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13" name="Straight Connector 12">
            <a:extLst>
              <a:ext uri="{FF2B5EF4-FFF2-40B4-BE49-F238E27FC236}">
                <a16:creationId xmlns:a16="http://schemas.microsoft.com/office/drawing/2014/main" id="{88D7C5B4-3459-4BC9-89FB-2716FBC1F97D}"/>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A555094F-3F3B-4B1B-AEAC-FF4323FC381C}"/>
              </a:ext>
            </a:extLst>
          </p:cNvPr>
          <p:cNvSpPr/>
          <p:nvPr/>
        </p:nvSpPr>
        <p:spPr>
          <a:xfrm>
            <a:off x="3245416" y="4430753"/>
            <a:ext cx="2628952" cy="21081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67051" y="792610"/>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5D02CB3-2B32-4BB4-8165-99E8F1DE61C1}"/>
              </a:ext>
            </a:extLst>
          </p:cNvPr>
          <p:cNvCxnSpPr>
            <a:cxnSpLocks/>
          </p:cNvCxnSpPr>
          <p:nvPr/>
        </p:nvCxnSpPr>
        <p:spPr>
          <a:xfrm>
            <a:off x="3252918"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959D19-9849-4E1E-AB88-8379F89DC997}"/>
              </a:ext>
            </a:extLst>
          </p:cNvPr>
          <p:cNvCxnSpPr>
            <a:cxnSpLocks/>
          </p:cNvCxnSpPr>
          <p:nvPr/>
        </p:nvCxnSpPr>
        <p:spPr>
          <a:xfrm>
            <a:off x="5874368"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E5A6C98-7D26-4E0D-8ED3-4E3C429A7C6E}"/>
              </a:ext>
            </a:extLst>
          </p:cNvPr>
          <p:cNvSpPr txBox="1"/>
          <p:nvPr/>
        </p:nvSpPr>
        <p:spPr>
          <a:xfrm>
            <a:off x="5693567"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7" name="TextBox 26">
            <a:extLst>
              <a:ext uri="{FF2B5EF4-FFF2-40B4-BE49-F238E27FC236}">
                <a16:creationId xmlns:a16="http://schemas.microsoft.com/office/drawing/2014/main" id="{684DDF81-27BB-42E1-9828-4F1C46365AD8}"/>
              </a:ext>
            </a:extLst>
          </p:cNvPr>
          <p:cNvSpPr txBox="1"/>
          <p:nvPr/>
        </p:nvSpPr>
        <p:spPr>
          <a:xfrm>
            <a:off x="3119542"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8" name="TextBox 27">
            <a:extLst>
              <a:ext uri="{FF2B5EF4-FFF2-40B4-BE49-F238E27FC236}">
                <a16:creationId xmlns:a16="http://schemas.microsoft.com/office/drawing/2014/main" id="{8828CA79-CDB0-4A40-925D-4CB96DAC6EEF}"/>
              </a:ext>
            </a:extLst>
          </p:cNvPr>
          <p:cNvSpPr txBox="1"/>
          <p:nvPr/>
        </p:nvSpPr>
        <p:spPr>
          <a:xfrm>
            <a:off x="2331967" y="581957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30" name="Freeform: Shape 29">
            <a:extLst>
              <a:ext uri="{FF2B5EF4-FFF2-40B4-BE49-F238E27FC236}">
                <a16:creationId xmlns:a16="http://schemas.microsoft.com/office/drawing/2014/main" id="{ACF44C43-4642-49C0-B1B4-BE9EC9969575}"/>
              </a:ext>
            </a:extLst>
          </p:cNvPr>
          <p:cNvSpPr/>
          <p:nvPr/>
        </p:nvSpPr>
        <p:spPr>
          <a:xfrm>
            <a:off x="3245416" y="4430753"/>
            <a:ext cx="2628952" cy="21081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19189" y="-131210"/>
                  <a:pt x="1850900" y="1629352"/>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4C755C-AE77-401A-9874-7DA6B666CF2B}"/>
              </a:ext>
            </a:extLst>
          </p:cNvPr>
          <p:cNvSpPr/>
          <p:nvPr/>
        </p:nvSpPr>
        <p:spPr>
          <a:xfrm>
            <a:off x="3245416" y="3999671"/>
            <a:ext cx="2628952" cy="2539241"/>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Lst>
            <a:ahLst/>
            <a:cxnLst>
              <a:cxn ang="0">
                <a:pos x="connsiteX0" y="connsiteY0"/>
              </a:cxn>
              <a:cxn ang="0">
                <a:pos x="connsiteX1" y="connsiteY1"/>
              </a:cxn>
            </a:cxnLst>
            <a:rect l="l" t="t" r="r" b="b"/>
            <a:pathLst>
              <a:path w="2999819" h="1088049">
                <a:moveTo>
                  <a:pt x="0" y="1088049"/>
                </a:moveTo>
                <a:cubicBezTo>
                  <a:pt x="1067051" y="977326"/>
                  <a:pt x="22567" y="-511658"/>
                  <a:pt x="2999819" y="1847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84712AC-4EBA-411E-9F0A-1B74EBA80B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22" name="Oval 21">
            <a:extLst>
              <a:ext uri="{FF2B5EF4-FFF2-40B4-BE49-F238E27FC236}">
                <a16:creationId xmlns:a16="http://schemas.microsoft.com/office/drawing/2014/main" id="{24483751-B4C0-4A40-864E-270C2DB98A7E}"/>
              </a:ext>
            </a:extLst>
          </p:cNvPr>
          <p:cNvSpPr/>
          <p:nvPr/>
        </p:nvSpPr>
        <p:spPr>
          <a:xfrm>
            <a:off x="5834040"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5E6A279-F82F-42A6-9547-CE730378BF61}"/>
              </a:ext>
            </a:extLst>
          </p:cNvPr>
          <p:cNvSpPr/>
          <p:nvPr/>
        </p:nvSpPr>
        <p:spPr>
          <a:xfrm>
            <a:off x="3207198" y="649319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76211"/>
    </mc:Choice>
    <mc:Fallback xmlns="">
      <p:transition spd="slow" advTm="7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21" grpId="0" animBg="1"/>
      <p:bldP spid="21" grpId="1" animBg="1"/>
      <p:bldP spid="30" grpId="0" animBg="1"/>
      <p:bldP spid="30" grpId="1"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Bracketing a root</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real-valued function of  real variable and suppose that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t> are two points such that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 have opposite signs</a:t>
            </a:r>
          </a:p>
          <a:p>
            <a:pPr lvl="1"/>
            <a:r>
              <a:rPr lang="en-US" dirty="0"/>
              <a:t>If </a:t>
            </a:r>
            <a:r>
              <a:rPr lang="en-US" i="1" dirty="0">
                <a:latin typeface="Times New Roman" panose="02020603050405020304" pitchFamily="18" charset="0"/>
              </a:rPr>
              <a:t>f</a:t>
            </a:r>
            <a:r>
              <a:rPr lang="en-US" dirty="0"/>
              <a:t> is continuous, the </a:t>
            </a:r>
            <a:r>
              <a:rPr lang="en-US" i="1" dirty="0">
                <a:latin typeface="Times New Roman" panose="02020603050405020304" pitchFamily="18" charset="0"/>
              </a:rPr>
              <a:t>f</a:t>
            </a:r>
            <a:r>
              <a:rPr lang="en-US" dirty="0"/>
              <a:t> must have a root on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p>
          <a:p>
            <a:pPr lvl="1"/>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cxnSp>
        <p:nvCxnSpPr>
          <p:cNvPr id="13" name="Straight Connector 12">
            <a:extLst>
              <a:ext uri="{FF2B5EF4-FFF2-40B4-BE49-F238E27FC236}">
                <a16:creationId xmlns:a16="http://schemas.microsoft.com/office/drawing/2014/main" id="{88D7C5B4-3459-4BC9-89FB-2716FBC1F97D}"/>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5D02CB3-2B32-4BB4-8165-99E8F1DE61C1}"/>
              </a:ext>
            </a:extLst>
          </p:cNvPr>
          <p:cNvCxnSpPr>
            <a:cxnSpLocks/>
          </p:cNvCxnSpPr>
          <p:nvPr/>
        </p:nvCxnSpPr>
        <p:spPr>
          <a:xfrm>
            <a:off x="3252918"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959D19-9849-4E1E-AB88-8379F89DC997}"/>
              </a:ext>
            </a:extLst>
          </p:cNvPr>
          <p:cNvCxnSpPr>
            <a:cxnSpLocks/>
          </p:cNvCxnSpPr>
          <p:nvPr/>
        </p:nvCxnSpPr>
        <p:spPr>
          <a:xfrm>
            <a:off x="5874368"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E5A6C98-7D26-4E0D-8ED3-4E3C429A7C6E}"/>
              </a:ext>
            </a:extLst>
          </p:cNvPr>
          <p:cNvSpPr txBox="1"/>
          <p:nvPr/>
        </p:nvSpPr>
        <p:spPr>
          <a:xfrm>
            <a:off x="5693567"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7" name="TextBox 26">
            <a:extLst>
              <a:ext uri="{FF2B5EF4-FFF2-40B4-BE49-F238E27FC236}">
                <a16:creationId xmlns:a16="http://schemas.microsoft.com/office/drawing/2014/main" id="{684DDF81-27BB-42E1-9828-4F1C46365AD8}"/>
              </a:ext>
            </a:extLst>
          </p:cNvPr>
          <p:cNvSpPr txBox="1"/>
          <p:nvPr/>
        </p:nvSpPr>
        <p:spPr>
          <a:xfrm>
            <a:off x="3119542" y="5928344"/>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8" name="TextBox 27">
            <a:extLst>
              <a:ext uri="{FF2B5EF4-FFF2-40B4-BE49-F238E27FC236}">
                <a16:creationId xmlns:a16="http://schemas.microsoft.com/office/drawing/2014/main" id="{8828CA79-CDB0-4A40-925D-4CB96DAC6EEF}"/>
              </a:ext>
            </a:extLst>
          </p:cNvPr>
          <p:cNvSpPr txBox="1"/>
          <p:nvPr/>
        </p:nvSpPr>
        <p:spPr>
          <a:xfrm>
            <a:off x="2331967" y="581957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31" name="Freeform: Shape 30">
            <a:extLst>
              <a:ext uri="{FF2B5EF4-FFF2-40B4-BE49-F238E27FC236}">
                <a16:creationId xmlns:a16="http://schemas.microsoft.com/office/drawing/2014/main" id="{024C755C-AE77-401A-9874-7DA6B666CF2B}"/>
              </a:ext>
            </a:extLst>
          </p:cNvPr>
          <p:cNvSpPr/>
          <p:nvPr/>
        </p:nvSpPr>
        <p:spPr>
          <a:xfrm>
            <a:off x="3245416" y="3999671"/>
            <a:ext cx="2628952" cy="2539241"/>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1088049 h 1088049"/>
              <a:gd name="connsiteX1" fmla="*/ 2999819 w 2999819"/>
              <a:gd name="connsiteY1" fmla="*/ 184716 h 1088049"/>
            </a:gdLst>
            <a:ahLst/>
            <a:cxnLst>
              <a:cxn ang="0">
                <a:pos x="connsiteX0" y="connsiteY0"/>
              </a:cxn>
              <a:cxn ang="0">
                <a:pos x="connsiteX1" y="connsiteY1"/>
              </a:cxn>
            </a:cxnLst>
            <a:rect l="l" t="t" r="r" b="b"/>
            <a:pathLst>
              <a:path w="2999819" h="1088049">
                <a:moveTo>
                  <a:pt x="0" y="1088049"/>
                </a:moveTo>
                <a:cubicBezTo>
                  <a:pt x="1067051" y="977326"/>
                  <a:pt x="22567" y="-511658"/>
                  <a:pt x="2999819" y="1847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4483751-B4C0-4A40-864E-270C2DB98A7E}"/>
              </a:ext>
            </a:extLst>
          </p:cNvPr>
          <p:cNvSpPr/>
          <p:nvPr/>
        </p:nvSpPr>
        <p:spPr>
          <a:xfrm>
            <a:off x="5834040" y="4381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5E6A279-F82F-42A6-9547-CE730378BF61}"/>
              </a:ext>
            </a:extLst>
          </p:cNvPr>
          <p:cNvSpPr/>
          <p:nvPr/>
        </p:nvSpPr>
        <p:spPr>
          <a:xfrm>
            <a:off x="3207198" y="649319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FF55B2C-CBF4-4BE1-B336-E940A12008AB}"/>
              </a:ext>
            </a:extLst>
          </p:cNvPr>
          <p:cNvCxnSpPr>
            <a:cxnSpLocks/>
          </p:cNvCxnSpPr>
          <p:nvPr/>
        </p:nvCxnSpPr>
        <p:spPr>
          <a:xfrm>
            <a:off x="4579777" y="567805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1D90EFC-0B69-438A-A715-B73DA55E188C}"/>
              </a:ext>
            </a:extLst>
          </p:cNvPr>
          <p:cNvSpPr/>
          <p:nvPr/>
        </p:nvSpPr>
        <p:spPr>
          <a:xfrm>
            <a:off x="4554610" y="397356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0EE52-08C7-489E-B17D-6F115C7F7ABC}"/>
              </a:ext>
            </a:extLst>
          </p:cNvPr>
          <p:cNvSpPr txBox="1"/>
          <p:nvPr/>
        </p:nvSpPr>
        <p:spPr>
          <a:xfrm>
            <a:off x="4414300" y="5926271"/>
            <a:ext cx="747409"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baseline="-25000" dirty="0"/>
          </a:p>
        </p:txBody>
      </p:sp>
      <p:sp>
        <p:nvSpPr>
          <p:cNvPr id="32" name="TextBox 31">
            <a:extLst>
              <a:ext uri="{FF2B5EF4-FFF2-40B4-BE49-F238E27FC236}">
                <a16:creationId xmlns:a16="http://schemas.microsoft.com/office/drawing/2014/main" id="{43D7EBCC-5093-4031-80B3-CF0B745A9F32}"/>
              </a:ext>
            </a:extLst>
          </p:cNvPr>
          <p:cNvSpPr txBox="1"/>
          <p:nvPr/>
        </p:nvSpPr>
        <p:spPr>
          <a:xfrm>
            <a:off x="3344758" y="6017875"/>
            <a:ext cx="747409" cy="318036"/>
          </a:xfrm>
          <a:prstGeom prst="rect">
            <a:avLst/>
          </a:prstGeom>
          <a:noFill/>
        </p:spPr>
        <p:txBody>
          <a:bodyPr wrap="square">
            <a:spAutoFit/>
          </a:bodyPr>
          <a:lstStyle/>
          <a:p>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baseline="-25000" dirty="0"/>
          </a:p>
        </p:txBody>
      </p:sp>
      <p:pic>
        <p:nvPicPr>
          <p:cNvPr id="6" name="Audio 5">
            <a:hlinkClick r:id="" action="ppaction://media"/>
            <a:extLst>
              <a:ext uri="{FF2B5EF4-FFF2-40B4-BE49-F238E27FC236}">
                <a16:creationId xmlns:a16="http://schemas.microsoft.com/office/drawing/2014/main" id="{4BEEE699-1842-4514-9A94-B7164FA6E6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40910585"/>
      </p:ext>
    </p:extLst>
  </p:cSld>
  <p:clrMapOvr>
    <a:masterClrMapping/>
  </p:clrMapOvr>
  <mc:AlternateContent xmlns:mc="http://schemas.openxmlformats.org/markup-compatibility/2006" xmlns:p14="http://schemas.microsoft.com/office/powerpoint/2010/main">
    <mc:Choice Requires="p14">
      <p:transition spd="slow" p14:dur="2000" advTm="76908"/>
    </mc:Choice>
    <mc:Fallback xmlns="">
      <p:transition spd="slow" advTm="76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19" grpId="0" animBg="1"/>
      <p:bldP spid="23"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Calculating the mid-point</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given two bounds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t> such that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 have opposite signs</a:t>
            </a:r>
          </a:p>
          <a:p>
            <a:pPr lvl="1"/>
            <a:r>
              <a:rPr lang="en-US" dirty="0"/>
              <a:t>Find the mid-point </a:t>
            </a:r>
          </a:p>
          <a:p>
            <a:pPr lvl="1"/>
            <a:endParaRPr lang="en-US" dirty="0"/>
          </a:p>
          <a:p>
            <a:pPr lvl="1"/>
            <a:r>
              <a:rPr lang="en-US" dirty="0"/>
              <a:t>If                       , we have found a root, so we are done</a:t>
            </a:r>
          </a:p>
          <a:p>
            <a:pPr lvl="1"/>
            <a:endParaRPr lang="en-US" dirty="0"/>
          </a:p>
          <a:p>
            <a:pPr lvl="1"/>
            <a:r>
              <a:rPr lang="en-US" dirty="0"/>
              <a:t>If                 and               have opposite signs,</a:t>
            </a:r>
            <a:br>
              <a:rPr lang="en-US" dirty="0"/>
            </a:br>
            <a:r>
              <a:rPr lang="en-US" dirty="0"/>
              <a:t>		let </a:t>
            </a:r>
            <a:r>
              <a:rPr lang="en-US" i="1" dirty="0">
                <a:latin typeface="Times New Roman" panose="02020603050405020304" pitchFamily="18" charset="0"/>
              </a:rPr>
              <a:t>a</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m</a:t>
            </a:r>
            <a:r>
              <a:rPr lang="en-US" i="1" baseline="-25000" dirty="0" err="1">
                <a:latin typeface="Times New Roman" panose="02020603050405020304" pitchFamily="18" charset="0"/>
              </a:rPr>
              <a:t>k</a:t>
            </a:r>
            <a:r>
              <a:rPr lang="en-US" dirty="0">
                <a:latin typeface="Times New Roman" panose="02020603050405020304" pitchFamily="18" charset="0"/>
              </a:rPr>
              <a:t> </a:t>
            </a:r>
          </a:p>
          <a:p>
            <a:pPr lvl="1"/>
            <a:endParaRPr lang="en-US" dirty="0"/>
          </a:p>
          <a:p>
            <a:pPr lvl="1"/>
            <a:r>
              <a:rPr lang="en-US" dirty="0"/>
              <a:t>Otherwise,                 and               have opposite signs,</a:t>
            </a:r>
            <a:br>
              <a:rPr lang="en-US" dirty="0"/>
            </a:br>
            <a:r>
              <a:rPr lang="en-US" dirty="0"/>
              <a:t>		let </a:t>
            </a:r>
            <a:r>
              <a:rPr lang="en-US" i="1" dirty="0">
                <a:latin typeface="Times New Roman" panose="02020603050405020304" pitchFamily="18" charset="0"/>
              </a:rPr>
              <a:t>a</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m</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 </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4" name="Object 13">
            <a:extLst>
              <a:ext uri="{FF2B5EF4-FFF2-40B4-BE49-F238E27FC236}">
                <a16:creationId xmlns:a16="http://schemas.microsoft.com/office/drawing/2014/main" id="{60500A85-389C-4F67-8FE9-ED9640870AF5}"/>
              </a:ext>
            </a:extLst>
          </p:cNvPr>
          <p:cNvGraphicFramePr>
            <a:graphicFrameLocks noChangeAspect="1"/>
          </p:cNvGraphicFramePr>
          <p:nvPr>
            <p:extLst>
              <p:ext uri="{D42A27DB-BD31-4B8C-83A1-F6EECF244321}">
                <p14:modId xmlns:p14="http://schemas.microsoft.com/office/powerpoint/2010/main" val="1399332937"/>
              </p:ext>
            </p:extLst>
          </p:nvPr>
        </p:nvGraphicFramePr>
        <p:xfrm>
          <a:off x="3894138" y="2430448"/>
          <a:ext cx="1733550" cy="768350"/>
        </p:xfrm>
        <a:graphic>
          <a:graphicData uri="http://schemas.openxmlformats.org/presentationml/2006/ole">
            <mc:AlternateContent xmlns:mc="http://schemas.openxmlformats.org/markup-compatibility/2006">
              <mc:Choice xmlns:v="urn:schemas-microsoft-com:vml" Requires="v">
                <p:oleObj spid="_x0000_s1044" name="Equation" r:id="rId6" imgW="888840" imgH="393480" progId="Equation.DSMT4">
                  <p:embed/>
                </p:oleObj>
              </mc:Choice>
              <mc:Fallback>
                <p:oleObj name="Equation" r:id="rId6" imgW="888840" imgH="393480" progId="Equation.DSMT4">
                  <p:embed/>
                  <p:pic>
                    <p:nvPicPr>
                      <p:cNvPr id="14" name="Object 13">
                        <a:extLst>
                          <a:ext uri="{FF2B5EF4-FFF2-40B4-BE49-F238E27FC236}">
                            <a16:creationId xmlns:a16="http://schemas.microsoft.com/office/drawing/2014/main" id="{60500A85-389C-4F67-8FE9-ED9640870AF5}"/>
                          </a:ext>
                        </a:extLst>
                      </p:cNvPr>
                      <p:cNvPicPr/>
                      <p:nvPr/>
                    </p:nvPicPr>
                    <p:blipFill>
                      <a:blip r:embed="rId7"/>
                      <a:stretch>
                        <a:fillRect/>
                      </a:stretch>
                    </p:blipFill>
                    <p:spPr>
                      <a:xfrm>
                        <a:off x="3894138" y="2430448"/>
                        <a:ext cx="1733550" cy="7683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737EE00-3395-4DEB-9AEE-179CD8BC674F}"/>
              </a:ext>
            </a:extLst>
          </p:cNvPr>
          <p:cNvGraphicFramePr>
            <a:graphicFrameLocks noChangeAspect="1"/>
          </p:cNvGraphicFramePr>
          <p:nvPr>
            <p:extLst>
              <p:ext uri="{D42A27DB-BD31-4B8C-83A1-F6EECF244321}">
                <p14:modId xmlns:p14="http://schemas.microsoft.com/office/powerpoint/2010/main" val="2696696000"/>
              </p:ext>
            </p:extLst>
          </p:nvPr>
        </p:nvGraphicFramePr>
        <p:xfrm>
          <a:off x="1506538" y="3077988"/>
          <a:ext cx="1338263" cy="495300"/>
        </p:xfrm>
        <a:graphic>
          <a:graphicData uri="http://schemas.openxmlformats.org/presentationml/2006/ole">
            <mc:AlternateContent xmlns:mc="http://schemas.openxmlformats.org/markup-compatibility/2006">
              <mc:Choice xmlns:v="urn:schemas-microsoft-com:vml" Requires="v">
                <p:oleObj spid="_x0000_s1045" name="Equation" r:id="rId8" imgW="685800" imgH="253800" progId="Equation.DSMT4">
                  <p:embed/>
                </p:oleObj>
              </mc:Choice>
              <mc:Fallback>
                <p:oleObj name="Equation" r:id="rId8" imgW="685800" imgH="253800" progId="Equation.DSMT4">
                  <p:embed/>
                  <p:pic>
                    <p:nvPicPr>
                      <p:cNvPr id="15" name="Object 14">
                        <a:extLst>
                          <a:ext uri="{FF2B5EF4-FFF2-40B4-BE49-F238E27FC236}">
                            <a16:creationId xmlns:a16="http://schemas.microsoft.com/office/drawing/2014/main" id="{6737EE00-3395-4DEB-9AEE-179CD8BC674F}"/>
                          </a:ext>
                        </a:extLst>
                      </p:cNvPr>
                      <p:cNvPicPr/>
                      <p:nvPr/>
                    </p:nvPicPr>
                    <p:blipFill>
                      <a:blip r:embed="rId9"/>
                      <a:stretch>
                        <a:fillRect/>
                      </a:stretch>
                    </p:blipFill>
                    <p:spPr>
                      <a:xfrm>
                        <a:off x="1506538" y="3077988"/>
                        <a:ext cx="1338263" cy="4953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ABD9AC1-D62A-4A2E-8722-388849E838BF}"/>
              </a:ext>
            </a:extLst>
          </p:cNvPr>
          <p:cNvGraphicFramePr>
            <a:graphicFrameLocks noChangeAspect="1"/>
          </p:cNvGraphicFramePr>
          <p:nvPr>
            <p:extLst>
              <p:ext uri="{D42A27DB-BD31-4B8C-83A1-F6EECF244321}">
                <p14:modId xmlns:p14="http://schemas.microsoft.com/office/powerpoint/2010/main" val="413530605"/>
              </p:ext>
            </p:extLst>
          </p:nvPr>
        </p:nvGraphicFramePr>
        <p:xfrm>
          <a:off x="1542366" y="3853038"/>
          <a:ext cx="841375" cy="496887"/>
        </p:xfrm>
        <a:graphic>
          <a:graphicData uri="http://schemas.openxmlformats.org/presentationml/2006/ole">
            <mc:AlternateContent xmlns:mc="http://schemas.openxmlformats.org/markup-compatibility/2006">
              <mc:Choice xmlns:v="urn:schemas-microsoft-com:vml" Requires="v">
                <p:oleObj spid="_x0000_s1046" name="Equation" r:id="rId10" imgW="431640" imgH="253800" progId="Equation.DSMT4">
                  <p:embed/>
                </p:oleObj>
              </mc:Choice>
              <mc:Fallback>
                <p:oleObj name="Equation" r:id="rId10" imgW="431640" imgH="253800" progId="Equation.DSMT4">
                  <p:embed/>
                  <p:pic>
                    <p:nvPicPr>
                      <p:cNvPr id="17" name="Object 16">
                        <a:extLst>
                          <a:ext uri="{FF2B5EF4-FFF2-40B4-BE49-F238E27FC236}">
                            <a16:creationId xmlns:a16="http://schemas.microsoft.com/office/drawing/2014/main" id="{4ABD9AC1-D62A-4A2E-8722-388849E838BF}"/>
                          </a:ext>
                        </a:extLst>
                      </p:cNvPr>
                      <p:cNvPicPr/>
                      <p:nvPr/>
                    </p:nvPicPr>
                    <p:blipFill>
                      <a:blip r:embed="rId11"/>
                      <a:stretch>
                        <a:fillRect/>
                      </a:stretch>
                    </p:blipFill>
                    <p:spPr>
                      <a:xfrm>
                        <a:off x="1542366" y="3853038"/>
                        <a:ext cx="841375" cy="4968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3751A54-464C-4A41-8624-0FA5CC1AD0D3}"/>
              </a:ext>
            </a:extLst>
          </p:cNvPr>
          <p:cNvGraphicFramePr>
            <a:graphicFrameLocks noChangeAspect="1"/>
          </p:cNvGraphicFramePr>
          <p:nvPr>
            <p:extLst>
              <p:ext uri="{D42A27DB-BD31-4B8C-83A1-F6EECF244321}">
                <p14:modId xmlns:p14="http://schemas.microsoft.com/office/powerpoint/2010/main" val="4270404123"/>
              </p:ext>
            </p:extLst>
          </p:nvPr>
        </p:nvGraphicFramePr>
        <p:xfrm>
          <a:off x="2844801" y="3859388"/>
          <a:ext cx="890588" cy="496887"/>
        </p:xfrm>
        <a:graphic>
          <a:graphicData uri="http://schemas.openxmlformats.org/presentationml/2006/ole">
            <mc:AlternateContent xmlns:mc="http://schemas.openxmlformats.org/markup-compatibility/2006">
              <mc:Choice xmlns:v="urn:schemas-microsoft-com:vml" Requires="v">
                <p:oleObj spid="_x0000_s1047" name="Equation" r:id="rId12" imgW="457200" imgH="253800" progId="Equation.DSMT4">
                  <p:embed/>
                </p:oleObj>
              </mc:Choice>
              <mc:Fallback>
                <p:oleObj name="Equation" r:id="rId12" imgW="457200" imgH="253800" progId="Equation.DSMT4">
                  <p:embed/>
                  <p:pic>
                    <p:nvPicPr>
                      <p:cNvPr id="18" name="Object 17">
                        <a:extLst>
                          <a:ext uri="{FF2B5EF4-FFF2-40B4-BE49-F238E27FC236}">
                            <a16:creationId xmlns:a16="http://schemas.microsoft.com/office/drawing/2014/main" id="{33751A54-464C-4A41-8624-0FA5CC1AD0D3}"/>
                          </a:ext>
                        </a:extLst>
                      </p:cNvPr>
                      <p:cNvPicPr/>
                      <p:nvPr/>
                    </p:nvPicPr>
                    <p:blipFill>
                      <a:blip r:embed="rId13"/>
                      <a:stretch>
                        <a:fillRect/>
                      </a:stretch>
                    </p:blipFill>
                    <p:spPr>
                      <a:xfrm>
                        <a:off x="2844801" y="3859388"/>
                        <a:ext cx="890588" cy="4968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47E2A9F-5D6F-43E2-8B31-AA280CF6E12C}"/>
              </a:ext>
            </a:extLst>
          </p:cNvPr>
          <p:cNvGraphicFramePr>
            <a:graphicFrameLocks noChangeAspect="1"/>
          </p:cNvGraphicFramePr>
          <p:nvPr>
            <p:extLst>
              <p:ext uri="{D42A27DB-BD31-4B8C-83A1-F6EECF244321}">
                <p14:modId xmlns:p14="http://schemas.microsoft.com/office/powerpoint/2010/main" val="1216038784"/>
              </p:ext>
            </p:extLst>
          </p:nvPr>
        </p:nvGraphicFramePr>
        <p:xfrm>
          <a:off x="2538413" y="4920653"/>
          <a:ext cx="890587" cy="496887"/>
        </p:xfrm>
        <a:graphic>
          <a:graphicData uri="http://schemas.openxmlformats.org/presentationml/2006/ole">
            <mc:AlternateContent xmlns:mc="http://schemas.openxmlformats.org/markup-compatibility/2006">
              <mc:Choice xmlns:v="urn:schemas-microsoft-com:vml" Requires="v">
                <p:oleObj spid="_x0000_s1048" name="Equation" r:id="rId14" imgW="457200" imgH="253800" progId="Equation.DSMT4">
                  <p:embed/>
                </p:oleObj>
              </mc:Choice>
              <mc:Fallback>
                <p:oleObj name="Equation" r:id="rId14" imgW="457200" imgH="253800" progId="Equation.DSMT4">
                  <p:embed/>
                  <p:pic>
                    <p:nvPicPr>
                      <p:cNvPr id="19" name="Object 18">
                        <a:extLst>
                          <a:ext uri="{FF2B5EF4-FFF2-40B4-BE49-F238E27FC236}">
                            <a16:creationId xmlns:a16="http://schemas.microsoft.com/office/drawing/2014/main" id="{647E2A9F-5D6F-43E2-8B31-AA280CF6E12C}"/>
                          </a:ext>
                        </a:extLst>
                      </p:cNvPr>
                      <p:cNvPicPr/>
                      <p:nvPr/>
                    </p:nvPicPr>
                    <p:blipFill>
                      <a:blip r:embed="rId15"/>
                      <a:stretch>
                        <a:fillRect/>
                      </a:stretch>
                    </p:blipFill>
                    <p:spPr>
                      <a:xfrm>
                        <a:off x="2538413" y="4920653"/>
                        <a:ext cx="890587" cy="49688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2D72975-74FA-4B52-9084-F69F1F12B18D}"/>
              </a:ext>
            </a:extLst>
          </p:cNvPr>
          <p:cNvGraphicFramePr>
            <a:graphicFrameLocks noChangeAspect="1"/>
          </p:cNvGraphicFramePr>
          <p:nvPr>
            <p:extLst>
              <p:ext uri="{D42A27DB-BD31-4B8C-83A1-F6EECF244321}">
                <p14:modId xmlns:p14="http://schemas.microsoft.com/office/powerpoint/2010/main" val="548529991"/>
              </p:ext>
            </p:extLst>
          </p:nvPr>
        </p:nvGraphicFramePr>
        <p:xfrm>
          <a:off x="3944938" y="4927003"/>
          <a:ext cx="815975" cy="496887"/>
        </p:xfrm>
        <a:graphic>
          <a:graphicData uri="http://schemas.openxmlformats.org/presentationml/2006/ole">
            <mc:AlternateContent xmlns:mc="http://schemas.openxmlformats.org/markup-compatibility/2006">
              <mc:Choice xmlns:v="urn:schemas-microsoft-com:vml" Requires="v">
                <p:oleObj spid="_x0000_s1049" name="Equation" r:id="rId16" imgW="419040" imgH="253800" progId="Equation.DSMT4">
                  <p:embed/>
                </p:oleObj>
              </mc:Choice>
              <mc:Fallback>
                <p:oleObj name="Equation" r:id="rId16" imgW="419040" imgH="253800" progId="Equation.DSMT4">
                  <p:embed/>
                  <p:pic>
                    <p:nvPicPr>
                      <p:cNvPr id="20" name="Object 19">
                        <a:extLst>
                          <a:ext uri="{FF2B5EF4-FFF2-40B4-BE49-F238E27FC236}">
                            <a16:creationId xmlns:a16="http://schemas.microsoft.com/office/drawing/2014/main" id="{52D72975-74FA-4B52-9084-F69F1F12B18D}"/>
                          </a:ext>
                        </a:extLst>
                      </p:cNvPr>
                      <p:cNvPicPr/>
                      <p:nvPr/>
                    </p:nvPicPr>
                    <p:blipFill>
                      <a:blip r:embed="rId17"/>
                      <a:stretch>
                        <a:fillRect/>
                      </a:stretch>
                    </p:blipFill>
                    <p:spPr>
                      <a:xfrm>
                        <a:off x="3944938" y="4927003"/>
                        <a:ext cx="815975" cy="49688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09DC0AA1-2C0C-4D6C-9E39-6693289DA99E}"/>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32978238"/>
      </p:ext>
    </p:extLst>
  </p:cSld>
  <p:clrMapOvr>
    <a:masterClrMapping/>
  </p:clrMapOvr>
  <mc:AlternateContent xmlns:mc="http://schemas.openxmlformats.org/markup-compatibility/2006" xmlns:p14="http://schemas.microsoft.com/office/powerpoint/2010/main">
    <mc:Choice Requires="p14">
      <p:transition spd="slow" p14:dur="2000" advTm="81111"/>
    </mc:Choice>
    <mc:Fallback xmlns="">
      <p:transition spd="slow" advTm="8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Error analysis</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Approximate the root by choosing whichever end-point has the smallest absolute value</a:t>
            </a:r>
          </a:p>
          <a:p>
            <a:pPr lvl="1"/>
            <a:r>
              <a:rPr lang="en-US" dirty="0"/>
              <a:t>What is the maximum error?</a:t>
            </a:r>
          </a:p>
          <a:p>
            <a:pPr lvl="1"/>
            <a:r>
              <a:rPr lang="en-US" dirty="0" smtClean="0"/>
              <a:t>The </a:t>
            </a:r>
            <a:r>
              <a:rPr lang="en-US" dirty="0"/>
              <a:t>root could be arbitrarily close to the </a:t>
            </a:r>
            <a:r>
              <a:rPr lang="en-US" dirty="0" smtClean="0"/>
              <a:t>other end-point,</a:t>
            </a:r>
            <a:br>
              <a:rPr lang="en-US" dirty="0" smtClean="0"/>
            </a:br>
            <a:r>
              <a:rPr lang="en-US" dirty="0" smtClean="0"/>
              <a:t>        so </a:t>
            </a:r>
            <a:r>
              <a:rPr lang="en-US" dirty="0"/>
              <a:t>the maximum error is </a:t>
            </a:r>
            <a:r>
              <a:rPr lang="en-US" i="1" dirty="0" smtClean="0">
                <a:latin typeface="Times New Roman" panose="02020603050405020304" pitchFamily="18" charset="0"/>
              </a:rPr>
              <a:t>h</a:t>
            </a:r>
            <a:r>
              <a:rPr lang="en-US" dirty="0" smtClean="0">
                <a:latin typeface="Times New Roman" panose="02020603050405020304" pitchFamily="18" charset="0"/>
              </a:rPr>
              <a:t> = </a:t>
            </a:r>
            <a:r>
              <a:rPr lang="en-US" i="1" dirty="0" err="1" smtClean="0">
                <a:latin typeface="Times New Roman" panose="02020603050405020304" pitchFamily="18" charset="0"/>
              </a:rPr>
              <a:t>b</a:t>
            </a:r>
            <a:r>
              <a:rPr lang="en-US" i="1" baseline="-25000" dirty="0" err="1" smtClean="0">
                <a:latin typeface="Times New Roman" panose="02020603050405020304" pitchFamily="18" charset="0"/>
              </a:rPr>
              <a:t>k</a:t>
            </a:r>
            <a:r>
              <a:rPr lang="en-US" i="1" dirty="0" smtClean="0">
                <a:latin typeface="Times New Roman" panose="02020603050405020304" pitchFamily="18" charset="0"/>
              </a:rPr>
              <a:t> </a:t>
            </a:r>
            <a:r>
              <a:rPr lang="en-US" dirty="0">
                <a:latin typeface="Times New Roman" panose="02020603050405020304" pitchFamily="18" charset="0"/>
              </a:rPr>
              <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latin typeface="Times New Roman" panose="02020603050405020304" pitchFamily="18" charset="0"/>
              </a:rPr>
              <a:t> </a:t>
            </a:r>
          </a:p>
          <a:p>
            <a:pPr lvl="1"/>
            <a:r>
              <a:rPr lang="en-US" dirty="0"/>
              <a:t>With each step, the maximum error is </a:t>
            </a:r>
            <a:r>
              <a:rPr lang="en-US" dirty="0" smtClean="0"/>
              <a:t>halved, or </a:t>
            </a:r>
            <a:r>
              <a:rPr lang="en-US" dirty="0" smtClean="0">
                <a:latin typeface="Times New Roman" panose="02020603050405020304" pitchFamily="18" charset="0"/>
              </a:rPr>
              <a:t>½</a:t>
            </a:r>
            <a:r>
              <a:rPr lang="en-US" i="1" dirty="0" smtClean="0">
                <a:latin typeface="Times New Roman" panose="02020603050405020304" pitchFamily="18" charset="0"/>
              </a:rPr>
              <a:t>h</a:t>
            </a:r>
            <a:endParaRPr lang="en-US" dirty="0">
              <a:latin typeface="Times New Roman" panose="02020603050405020304" pitchFamily="18" charset="0"/>
            </a:endParaRPr>
          </a:p>
          <a:p>
            <a:pPr lvl="2"/>
            <a:r>
              <a:rPr lang="en-US" dirty="0"/>
              <a:t>Thus, if </a:t>
            </a:r>
            <a:r>
              <a:rPr lang="en-US" i="1" dirty="0">
                <a:latin typeface="Times New Roman" panose="02020603050405020304" pitchFamily="18" charset="0"/>
              </a:rPr>
              <a:t>h</a:t>
            </a:r>
            <a:r>
              <a:rPr lang="en-US" dirty="0"/>
              <a:t> is the error, this technique is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9" name="Audio 8">
            <a:hlinkClick r:id="" action="ppaction://media"/>
            <a:extLst>
              <a:ext uri="{FF2B5EF4-FFF2-40B4-BE49-F238E27FC236}">
                <a16:creationId xmlns:a16="http://schemas.microsoft.com/office/drawing/2014/main" id="{07E9AE57-FE5A-4E33-A7EE-FC52FD86416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82956629"/>
      </p:ext>
    </p:extLst>
  </p:cSld>
  <p:clrMapOvr>
    <a:masterClrMapping/>
  </p:clrMapOvr>
  <mc:AlternateContent xmlns:mc="http://schemas.openxmlformats.org/markup-compatibility/2006" xmlns:p14="http://schemas.microsoft.com/office/powerpoint/2010/main">
    <mc:Choice Requires="p14">
      <p:transition spd="slow" p14:dur="2000" advTm="100312"/>
    </mc:Choice>
    <mc:Fallback xmlns="">
      <p:transition spd="slow" advTm="10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077200" cy="4525963"/>
          </a:xfrm>
        </p:spPr>
        <p:txBody>
          <a:bodyPr/>
          <a:lstStyle/>
          <a:p>
            <a:r>
              <a:rPr lang="en-US" dirty="0"/>
              <a:t>Find the first root of </a:t>
            </a:r>
            <a:r>
              <a:rPr lang="en-US" dirty="0">
                <a:latin typeface="Times New Roman" panose="02020603050405020304" pitchFamily="18" charset="0"/>
              </a:rPr>
              <a:t>2e</a:t>
            </a:r>
            <a:r>
              <a:rPr lang="en-US" baseline="30000" dirty="0">
                <a:latin typeface="Times New Roman" panose="02020603050405020304" pitchFamily="18" charset="0"/>
              </a:rPr>
              <a:t>–2</a:t>
            </a:r>
            <a:r>
              <a:rPr lang="en-US" i="1" baseline="30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e</a:t>
            </a:r>
            <a:r>
              <a:rPr lang="en-US" i="1" baseline="30000" dirty="0">
                <a:latin typeface="Times New Roman" panose="02020603050405020304" pitchFamily="18" charset="0"/>
              </a:rPr>
              <a:t>–x</a:t>
            </a:r>
            <a:r>
              <a:rPr lang="en-US" dirty="0"/>
              <a:t> starting with </a:t>
            </a:r>
            <a:r>
              <a:rPr lang="en-US" dirty="0">
                <a:latin typeface="Times New Roman" panose="02020603050405020304" pitchFamily="18" charset="0"/>
              </a:rPr>
              <a:t>[0, 1]</a:t>
            </a:r>
            <a:endParaRPr lang="en-US" i="1" baseline="30000" dirty="0">
              <a:latin typeface="Times New Roman" panose="02020603050405020304" pitchFamily="18" charset="0"/>
            </a:endParaRPr>
          </a:p>
          <a:p>
            <a:pPr lvl="1"/>
            <a:r>
              <a:rPr lang="en-US" dirty="0"/>
              <a:t>The solution is </a:t>
            </a:r>
            <a:r>
              <a:rPr lang="en-US" dirty="0">
                <a:latin typeface="Times New Roman" panose="02020603050405020304" pitchFamily="18" charset="0"/>
              </a:rPr>
              <a:t>ln(2)</a:t>
            </a:r>
            <a:endParaRPr lang="en-US" baseline="300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8" name="Object 7">
            <a:extLst>
              <a:ext uri="{FF2B5EF4-FFF2-40B4-BE49-F238E27FC236}">
                <a16:creationId xmlns:a16="http://schemas.microsoft.com/office/drawing/2014/main" id="{CAFBC5BF-5EDB-485A-AACB-CB14640FDAAA}"/>
              </a:ext>
            </a:extLst>
          </p:cNvPr>
          <p:cNvGraphicFramePr>
            <a:graphicFrameLocks noChangeAspect="1"/>
          </p:cNvGraphicFramePr>
          <p:nvPr>
            <p:extLst>
              <p:ext uri="{D42A27DB-BD31-4B8C-83A1-F6EECF244321}">
                <p14:modId xmlns:p14="http://schemas.microsoft.com/office/powerpoint/2010/main" val="1219949964"/>
              </p:ext>
            </p:extLst>
          </p:nvPr>
        </p:nvGraphicFramePr>
        <p:xfrm>
          <a:off x="119849" y="2364333"/>
          <a:ext cx="247650" cy="344487"/>
        </p:xfrm>
        <a:graphic>
          <a:graphicData uri="http://schemas.openxmlformats.org/presentationml/2006/ole">
            <mc:AlternateContent xmlns:mc="http://schemas.openxmlformats.org/markup-compatibility/2006">
              <mc:Choice xmlns:v="urn:schemas-microsoft-com:vml" Requires="v">
                <p:oleObj spid="_x0000_s2071" name="Equation" r:id="rId6" imgW="126720" imgH="177480" progId="Equation.DSMT4">
                  <p:embed/>
                </p:oleObj>
              </mc:Choice>
              <mc:Fallback>
                <p:oleObj name="Equation" r:id="rId6" imgW="126720" imgH="17748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7"/>
                      <a:stretch>
                        <a:fillRect/>
                      </a:stretch>
                    </p:blipFill>
                    <p:spPr>
                      <a:xfrm>
                        <a:off x="119849" y="2364333"/>
                        <a:ext cx="247650" cy="3444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F29EA41-7B51-4AF4-A874-E232F9C65001}"/>
              </a:ext>
            </a:extLst>
          </p:cNvPr>
          <p:cNvGraphicFramePr>
            <a:graphicFrameLocks noChangeAspect="1"/>
          </p:cNvGraphicFramePr>
          <p:nvPr>
            <p:extLst>
              <p:ext uri="{D42A27DB-BD31-4B8C-83A1-F6EECF244321}">
                <p14:modId xmlns:p14="http://schemas.microsoft.com/office/powerpoint/2010/main" val="2420313306"/>
              </p:ext>
            </p:extLst>
          </p:nvPr>
        </p:nvGraphicFramePr>
        <p:xfrm>
          <a:off x="657734" y="2363540"/>
          <a:ext cx="344487" cy="444500"/>
        </p:xfrm>
        <a:graphic>
          <a:graphicData uri="http://schemas.openxmlformats.org/presentationml/2006/ole">
            <mc:AlternateContent xmlns:mc="http://schemas.openxmlformats.org/markup-compatibility/2006">
              <mc:Choice xmlns:v="urn:schemas-microsoft-com:vml" Requires="v">
                <p:oleObj spid="_x0000_s2072" name="Equation" r:id="rId8" imgW="177480" imgH="228600" progId="Equation.DSMT4">
                  <p:embed/>
                </p:oleObj>
              </mc:Choice>
              <mc:Fallback>
                <p:oleObj name="Equation" r:id="rId8" imgW="177480" imgH="22860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9"/>
                      <a:stretch>
                        <a:fillRect/>
                      </a:stretch>
                    </p:blipFill>
                    <p:spPr>
                      <a:xfrm>
                        <a:off x="657734" y="2363540"/>
                        <a:ext cx="344487" cy="444500"/>
                      </a:xfrm>
                      <a:prstGeom prst="rect">
                        <a:avLst/>
                      </a:prstGeom>
                    </p:spPr>
                  </p:pic>
                </p:oleObj>
              </mc:Fallback>
            </mc:AlternateContent>
          </a:graphicData>
        </a:graphic>
      </p:graphicFrame>
      <p:sp>
        <p:nvSpPr>
          <p:cNvPr id="11" name="Content Placeholder 2">
            <a:extLst>
              <a:ext uri="{FF2B5EF4-FFF2-40B4-BE49-F238E27FC236}">
                <a16:creationId xmlns:a16="http://schemas.microsoft.com/office/drawing/2014/main" id="{3AAC478D-B066-42B7-85B8-7E90D7404007}"/>
              </a:ext>
            </a:extLst>
          </p:cNvPr>
          <p:cNvSpPr txBox="1">
            <a:spLocks/>
          </p:cNvSpPr>
          <p:nvPr/>
        </p:nvSpPr>
        <p:spPr>
          <a:xfrm>
            <a:off x="0" y="2791619"/>
            <a:ext cx="9144000" cy="35611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700" dirty="0">
                <a:latin typeface="Times New Roman" panose="02020603050405020304" pitchFamily="18" charset="0"/>
              </a:rPr>
              <a:t>  0  0                       1                     1.0              –0.09721     1</a:t>
            </a:r>
          </a:p>
          <a:p>
            <a:pPr marL="0" indent="0">
              <a:buNone/>
            </a:pPr>
            <a:r>
              <a:rPr lang="en-US" sz="1700" dirty="0">
                <a:latin typeface="Times New Roman" panose="02020603050405020304" pitchFamily="18" charset="0"/>
              </a:rPr>
              <a:t>  1  0.5                    1                     0.1292        –0.09721     0.5</a:t>
            </a:r>
          </a:p>
          <a:p>
            <a:pPr marL="0" indent="0">
              <a:buFont typeface="Arial" panose="020B0604020202020204" pitchFamily="34" charset="0"/>
              <a:buNone/>
            </a:pPr>
            <a:r>
              <a:rPr lang="en-US" sz="1700" dirty="0">
                <a:latin typeface="Times New Roman" panose="02020603050405020304" pitchFamily="18" charset="0"/>
              </a:rPr>
              <a:t>  2  0.5                    0.75                0.1292        –0.02611     0.25</a:t>
            </a:r>
          </a:p>
          <a:p>
            <a:pPr marL="0" indent="0">
              <a:buFont typeface="Arial" panose="020B0604020202020204" pitchFamily="34" charset="0"/>
              <a:buNone/>
            </a:pPr>
            <a:r>
              <a:rPr lang="en-US" sz="1700" dirty="0">
                <a:latin typeface="Times New Roman" panose="02020603050405020304" pitchFamily="18" charset="0"/>
              </a:rPr>
              <a:t>  3  0.625                0.75                0.03775      –0.02611     0.125</a:t>
            </a:r>
          </a:p>
          <a:p>
            <a:pPr marL="0" indent="0">
              <a:buNone/>
            </a:pPr>
            <a:r>
              <a:rPr lang="en-US" sz="1700" dirty="0">
                <a:latin typeface="Times New Roman" panose="02020603050405020304" pitchFamily="18" charset="0"/>
              </a:rPr>
              <a:t>  4  0.6875              0.75                0.00285      –0.02611     0.0625</a:t>
            </a:r>
          </a:p>
          <a:p>
            <a:pPr marL="0" indent="0">
              <a:buNone/>
            </a:pPr>
            <a:r>
              <a:rPr lang="en-US" sz="1700" dirty="0">
                <a:latin typeface="Times New Roman" panose="02020603050405020304" pitchFamily="18" charset="0"/>
              </a:rPr>
              <a:t>  5  0.6875              0.71875          0.00285      –0.01232     0.03125</a:t>
            </a:r>
          </a:p>
          <a:p>
            <a:pPr marL="0" indent="0">
              <a:buNone/>
            </a:pPr>
            <a:r>
              <a:rPr lang="en-US" sz="1700" dirty="0">
                <a:latin typeface="Times New Roman" panose="02020603050405020304" pitchFamily="18" charset="0"/>
              </a:rPr>
              <a:t>  6  0.6875              0.703125        0.00285      –0.004915   0.015625</a:t>
            </a:r>
          </a:p>
          <a:p>
            <a:pPr marL="0" indent="0">
              <a:buFont typeface="Arial" panose="020B0604020202020204" pitchFamily="34" charset="0"/>
              <a:buNone/>
            </a:pPr>
            <a:r>
              <a:rPr lang="en-US" sz="1700" dirty="0">
                <a:latin typeface="Times New Roman" panose="02020603050405020304" pitchFamily="18" charset="0"/>
              </a:rPr>
              <a:t>  7  0.6875              0.6953125      0.00285      –0.001079   0.0078125</a:t>
            </a:r>
          </a:p>
          <a:p>
            <a:pPr marL="0" indent="0">
              <a:buNone/>
            </a:pPr>
            <a:r>
              <a:rPr lang="en-US" sz="1700" dirty="0">
                <a:latin typeface="Times New Roman" panose="02020603050405020304" pitchFamily="18" charset="0"/>
              </a:rPr>
              <a:t>  8  0.69140625      0.6953125      0.0008727  –0.001079   0.00390625</a:t>
            </a:r>
          </a:p>
          <a:p>
            <a:pPr marL="0" indent="0">
              <a:buFont typeface="Arial" panose="020B0604020202020204" pitchFamily="34" charset="0"/>
              <a:buNone/>
            </a:pPr>
            <a:r>
              <a:rPr lang="en-US" sz="1700" dirty="0">
                <a:latin typeface="Times New Roman" panose="02020603050405020304" pitchFamily="18" charset="0"/>
              </a:rPr>
              <a:t>  9  0.69140625      0.693359375  0.0008727  –0.0001061 0.001953125</a:t>
            </a:r>
          </a:p>
          <a:p>
            <a:pPr marL="0" indent="0">
              <a:buFont typeface="Arial" panose="020B0604020202020204" pitchFamily="34" charset="0"/>
              <a:buNone/>
            </a:pPr>
            <a:r>
              <a:rPr lang="en-US" sz="1700" dirty="0">
                <a:latin typeface="Times New Roman" panose="02020603050405020304" pitchFamily="18" charset="0"/>
              </a:rPr>
              <a:t>10  0.6923828125  0.693359375  0.0003826  –0.0001061 0.0009765625</a:t>
            </a:r>
          </a:p>
        </p:txBody>
      </p:sp>
      <p:graphicFrame>
        <p:nvGraphicFramePr>
          <p:cNvPr id="12" name="Object 11">
            <a:extLst>
              <a:ext uri="{FF2B5EF4-FFF2-40B4-BE49-F238E27FC236}">
                <a16:creationId xmlns:a16="http://schemas.microsoft.com/office/drawing/2014/main" id="{08C2005B-E87E-4070-B2F7-5E7172836601}"/>
              </a:ext>
            </a:extLst>
          </p:cNvPr>
          <p:cNvGraphicFramePr>
            <a:graphicFrameLocks noChangeAspect="1"/>
          </p:cNvGraphicFramePr>
          <p:nvPr>
            <p:extLst>
              <p:ext uri="{D42A27DB-BD31-4B8C-83A1-F6EECF244321}">
                <p14:modId xmlns:p14="http://schemas.microsoft.com/office/powerpoint/2010/main" val="4122561972"/>
              </p:ext>
            </p:extLst>
          </p:nvPr>
        </p:nvGraphicFramePr>
        <p:xfrm>
          <a:off x="1987550" y="2365128"/>
          <a:ext cx="320675" cy="444500"/>
        </p:xfrm>
        <a:graphic>
          <a:graphicData uri="http://schemas.openxmlformats.org/presentationml/2006/ole">
            <mc:AlternateContent xmlns:mc="http://schemas.openxmlformats.org/markup-compatibility/2006">
              <mc:Choice xmlns:v="urn:schemas-microsoft-com:vml" Requires="v">
                <p:oleObj spid="_x0000_s2073" name="Equation" r:id="rId10" imgW="164880" imgH="228600" progId="Equation.DSMT4">
                  <p:embed/>
                </p:oleObj>
              </mc:Choice>
              <mc:Fallback>
                <p:oleObj name="Equation" r:id="rId10" imgW="164880" imgH="228600" progId="Equation.DSMT4">
                  <p:embed/>
                  <p:pic>
                    <p:nvPicPr>
                      <p:cNvPr id="9" name="Object 8">
                        <a:extLst>
                          <a:ext uri="{FF2B5EF4-FFF2-40B4-BE49-F238E27FC236}">
                            <a16:creationId xmlns:a16="http://schemas.microsoft.com/office/drawing/2014/main" id="{CF29EA41-7B51-4AF4-A874-E232F9C65001}"/>
                          </a:ext>
                        </a:extLst>
                      </p:cNvPr>
                      <p:cNvPicPr/>
                      <p:nvPr/>
                    </p:nvPicPr>
                    <p:blipFill>
                      <a:blip r:embed="rId11"/>
                      <a:stretch>
                        <a:fillRect/>
                      </a:stretch>
                    </p:blipFill>
                    <p:spPr>
                      <a:xfrm>
                        <a:off x="1987550" y="2365128"/>
                        <a:ext cx="320675" cy="444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C66997C-5A9C-43AB-BBE7-152ACBA1153C}"/>
              </a:ext>
            </a:extLst>
          </p:cNvPr>
          <p:cNvGraphicFramePr>
            <a:graphicFrameLocks noChangeAspect="1"/>
          </p:cNvGraphicFramePr>
          <p:nvPr>
            <p:extLst>
              <p:ext uri="{D42A27DB-BD31-4B8C-83A1-F6EECF244321}">
                <p14:modId xmlns:p14="http://schemas.microsoft.com/office/powerpoint/2010/main" val="238112145"/>
              </p:ext>
            </p:extLst>
          </p:nvPr>
        </p:nvGraphicFramePr>
        <p:xfrm>
          <a:off x="2973388" y="2342903"/>
          <a:ext cx="836612" cy="493712"/>
        </p:xfrm>
        <a:graphic>
          <a:graphicData uri="http://schemas.openxmlformats.org/presentationml/2006/ole">
            <mc:AlternateContent xmlns:mc="http://schemas.openxmlformats.org/markup-compatibility/2006">
              <mc:Choice xmlns:v="urn:schemas-microsoft-com:vml" Requires="v">
                <p:oleObj spid="_x0000_s2074" name="Equation" r:id="rId12" imgW="431640" imgH="253800" progId="Equation.DSMT4">
                  <p:embed/>
                </p:oleObj>
              </mc:Choice>
              <mc:Fallback>
                <p:oleObj name="Equation" r:id="rId12" imgW="431640" imgH="253800" progId="Equation.DSMT4">
                  <p:embed/>
                  <p:pic>
                    <p:nvPicPr>
                      <p:cNvPr id="12" name="Object 11">
                        <a:extLst>
                          <a:ext uri="{FF2B5EF4-FFF2-40B4-BE49-F238E27FC236}">
                            <a16:creationId xmlns:a16="http://schemas.microsoft.com/office/drawing/2014/main" id="{08C2005B-E87E-4070-B2F7-5E7172836601}"/>
                          </a:ext>
                        </a:extLst>
                      </p:cNvPr>
                      <p:cNvPicPr/>
                      <p:nvPr/>
                    </p:nvPicPr>
                    <p:blipFill>
                      <a:blip r:embed="rId13"/>
                      <a:stretch>
                        <a:fillRect/>
                      </a:stretch>
                    </p:blipFill>
                    <p:spPr>
                      <a:xfrm>
                        <a:off x="2973388" y="2342903"/>
                        <a:ext cx="836612" cy="4937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09381BA-B2E3-4F16-9C8F-915037EFC809}"/>
              </a:ext>
            </a:extLst>
          </p:cNvPr>
          <p:cNvGraphicFramePr>
            <a:graphicFrameLocks noChangeAspect="1"/>
          </p:cNvGraphicFramePr>
          <p:nvPr>
            <p:extLst>
              <p:ext uri="{D42A27DB-BD31-4B8C-83A1-F6EECF244321}">
                <p14:modId xmlns:p14="http://schemas.microsoft.com/office/powerpoint/2010/main" val="1301590150"/>
              </p:ext>
            </p:extLst>
          </p:nvPr>
        </p:nvGraphicFramePr>
        <p:xfrm>
          <a:off x="4060825" y="2344490"/>
          <a:ext cx="812800" cy="493713"/>
        </p:xfrm>
        <a:graphic>
          <a:graphicData uri="http://schemas.openxmlformats.org/presentationml/2006/ole">
            <mc:AlternateContent xmlns:mc="http://schemas.openxmlformats.org/markup-compatibility/2006">
              <mc:Choice xmlns:v="urn:schemas-microsoft-com:vml" Requires="v">
                <p:oleObj spid="_x0000_s2075" name="Equation" r:id="rId14" imgW="419040" imgH="253800" progId="Equation.DSMT4">
                  <p:embed/>
                </p:oleObj>
              </mc:Choice>
              <mc:Fallback>
                <p:oleObj name="Equation" r:id="rId14" imgW="419040" imgH="253800" progId="Equation.DSMT4">
                  <p:embed/>
                  <p:pic>
                    <p:nvPicPr>
                      <p:cNvPr id="13" name="Object 12">
                        <a:extLst>
                          <a:ext uri="{FF2B5EF4-FFF2-40B4-BE49-F238E27FC236}">
                            <a16:creationId xmlns:a16="http://schemas.microsoft.com/office/drawing/2014/main" id="{8C66997C-5A9C-43AB-BBE7-152ACBA1153C}"/>
                          </a:ext>
                        </a:extLst>
                      </p:cNvPr>
                      <p:cNvPicPr/>
                      <p:nvPr/>
                    </p:nvPicPr>
                    <p:blipFill>
                      <a:blip r:embed="rId15"/>
                      <a:stretch>
                        <a:fillRect/>
                      </a:stretch>
                    </p:blipFill>
                    <p:spPr>
                      <a:xfrm>
                        <a:off x="4060825" y="2344490"/>
                        <a:ext cx="812800" cy="49371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E2C16F7-EA3B-4748-B294-7F9DFEC522CA}"/>
              </a:ext>
            </a:extLst>
          </p:cNvPr>
          <p:cNvGraphicFramePr>
            <a:graphicFrameLocks noChangeAspect="1"/>
          </p:cNvGraphicFramePr>
          <p:nvPr>
            <p:extLst>
              <p:ext uri="{D42A27DB-BD31-4B8C-83A1-F6EECF244321}">
                <p14:modId xmlns:p14="http://schemas.microsoft.com/office/powerpoint/2010/main" val="3209978999"/>
              </p:ext>
            </p:extLst>
          </p:nvPr>
        </p:nvGraphicFramePr>
        <p:xfrm>
          <a:off x="6546850" y="2371041"/>
          <a:ext cx="393700" cy="444500"/>
        </p:xfrm>
        <a:graphic>
          <a:graphicData uri="http://schemas.openxmlformats.org/presentationml/2006/ole">
            <mc:AlternateContent xmlns:mc="http://schemas.openxmlformats.org/markup-compatibility/2006">
              <mc:Choice xmlns:v="urn:schemas-microsoft-com:vml" Requires="v">
                <p:oleObj spid="_x0000_s2076" name="Equation" r:id="rId16" imgW="203040" imgH="228600" progId="Equation.DSMT4">
                  <p:embed/>
                </p:oleObj>
              </mc:Choice>
              <mc:Fallback>
                <p:oleObj name="Equation" r:id="rId16" imgW="203040" imgH="228600" progId="Equation.DSMT4">
                  <p:embed/>
                  <p:pic>
                    <p:nvPicPr>
                      <p:cNvPr id="15" name="Object 14">
                        <a:extLst>
                          <a:ext uri="{FF2B5EF4-FFF2-40B4-BE49-F238E27FC236}">
                            <a16:creationId xmlns:a16="http://schemas.microsoft.com/office/drawing/2014/main" id="{5B54311A-B950-4A64-A521-803C9385799B}"/>
                          </a:ext>
                        </a:extLst>
                      </p:cNvPr>
                      <p:cNvPicPr/>
                      <p:nvPr/>
                    </p:nvPicPr>
                    <p:blipFill>
                      <a:blip r:embed="rId17"/>
                      <a:stretch>
                        <a:fillRect/>
                      </a:stretch>
                    </p:blipFill>
                    <p:spPr>
                      <a:xfrm>
                        <a:off x="6546850" y="2371041"/>
                        <a:ext cx="393700" cy="444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1A3C109-E9BB-4EE2-9812-4BDE2FDBD7E4}"/>
              </a:ext>
            </a:extLst>
          </p:cNvPr>
          <p:cNvGraphicFramePr>
            <a:graphicFrameLocks noChangeAspect="1"/>
          </p:cNvGraphicFramePr>
          <p:nvPr>
            <p:extLst>
              <p:ext uri="{D42A27DB-BD31-4B8C-83A1-F6EECF244321}">
                <p14:modId xmlns:p14="http://schemas.microsoft.com/office/powerpoint/2010/main" val="355892033"/>
              </p:ext>
            </p:extLst>
          </p:nvPr>
        </p:nvGraphicFramePr>
        <p:xfrm>
          <a:off x="7618413" y="2348816"/>
          <a:ext cx="885825" cy="493712"/>
        </p:xfrm>
        <a:graphic>
          <a:graphicData uri="http://schemas.openxmlformats.org/presentationml/2006/ole">
            <mc:AlternateContent xmlns:mc="http://schemas.openxmlformats.org/markup-compatibility/2006">
              <mc:Choice xmlns:v="urn:schemas-microsoft-com:vml" Requires="v">
                <p:oleObj spid="_x0000_s2077" name="Equation" r:id="rId18" imgW="457200" imgH="253800" progId="Equation.DSMT4">
                  <p:embed/>
                </p:oleObj>
              </mc:Choice>
              <mc:Fallback>
                <p:oleObj name="Equation" r:id="rId18" imgW="457200" imgH="253800" progId="Equation.DSMT4">
                  <p:embed/>
                  <p:pic>
                    <p:nvPicPr>
                      <p:cNvPr id="17" name="Object 16">
                        <a:extLst>
                          <a:ext uri="{FF2B5EF4-FFF2-40B4-BE49-F238E27FC236}">
                            <a16:creationId xmlns:a16="http://schemas.microsoft.com/office/drawing/2014/main" id="{4E2C16F7-EA3B-4748-B294-7F9DFEC522CA}"/>
                          </a:ext>
                        </a:extLst>
                      </p:cNvPr>
                      <p:cNvPicPr/>
                      <p:nvPr/>
                    </p:nvPicPr>
                    <p:blipFill>
                      <a:blip r:embed="rId19"/>
                      <a:stretch>
                        <a:fillRect/>
                      </a:stretch>
                    </p:blipFill>
                    <p:spPr>
                      <a:xfrm>
                        <a:off x="7618413" y="2348816"/>
                        <a:ext cx="885825" cy="493712"/>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81A07F11-386F-45AF-B08C-5AB923014126}"/>
              </a:ext>
            </a:extLst>
          </p:cNvPr>
          <p:cNvSpPr txBox="1"/>
          <p:nvPr/>
        </p:nvSpPr>
        <p:spPr>
          <a:xfrm>
            <a:off x="4689378" y="2182633"/>
            <a:ext cx="1635153" cy="707886"/>
          </a:xfrm>
          <a:prstGeom prst="rect">
            <a:avLst/>
          </a:prstGeom>
          <a:noFill/>
        </p:spPr>
        <p:txBody>
          <a:bodyPr wrap="square">
            <a:spAutoFit/>
          </a:bodyPr>
          <a:lstStyle/>
          <a:p>
            <a:pPr algn="ct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Maximum</a:t>
            </a:r>
          </a:p>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1600" dirty="0">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id="{F5BB688E-BD31-4EFD-BD9A-B973A69D0F74}"/>
              </a:ext>
            </a:extLst>
          </p:cNvPr>
          <p:cNvSpPr txBox="1">
            <a:spLocks/>
          </p:cNvSpPr>
          <p:nvPr/>
        </p:nvSpPr>
        <p:spPr>
          <a:xfrm>
            <a:off x="6324531" y="2788046"/>
            <a:ext cx="2973388" cy="33345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700" dirty="0">
                <a:latin typeface="Times New Roman" panose="02020603050405020304" pitchFamily="18" charset="0"/>
              </a:rPr>
              <a:t>0.5                     0.1292</a:t>
            </a:r>
          </a:p>
          <a:p>
            <a:pPr marL="0" indent="0">
              <a:buNone/>
            </a:pPr>
            <a:r>
              <a:rPr lang="en-US" sz="1700" dirty="0">
                <a:latin typeface="Times New Roman" panose="02020603050405020304" pitchFamily="18" charset="0"/>
              </a:rPr>
              <a:t>0.75                 –0.02611</a:t>
            </a:r>
          </a:p>
          <a:p>
            <a:pPr marL="0" indent="0">
              <a:buFont typeface="Arial" panose="020B0604020202020204" pitchFamily="34" charset="0"/>
              <a:buNone/>
            </a:pPr>
            <a:r>
              <a:rPr lang="en-US" sz="1700" dirty="0">
                <a:latin typeface="Times New Roman" panose="02020603050405020304" pitchFamily="18" charset="0"/>
              </a:rPr>
              <a:t>0.625                 0.03775</a:t>
            </a:r>
          </a:p>
          <a:p>
            <a:pPr marL="0" indent="0">
              <a:buFont typeface="Arial" panose="020B0604020202020204" pitchFamily="34" charset="0"/>
              <a:buNone/>
            </a:pPr>
            <a:r>
              <a:rPr lang="en-US" sz="1700" dirty="0">
                <a:latin typeface="Times New Roman" panose="02020603050405020304" pitchFamily="18" charset="0"/>
              </a:rPr>
              <a:t>0.6875               0.002848</a:t>
            </a:r>
          </a:p>
          <a:p>
            <a:pPr marL="0" indent="0">
              <a:buNone/>
            </a:pPr>
            <a:r>
              <a:rPr lang="en-US" sz="1700" dirty="0">
                <a:latin typeface="Times New Roman" panose="02020603050405020304" pitchFamily="18" charset="0"/>
              </a:rPr>
              <a:t>0.71875           –0.01232</a:t>
            </a:r>
          </a:p>
          <a:p>
            <a:pPr marL="0" indent="0">
              <a:buNone/>
            </a:pPr>
            <a:r>
              <a:rPr lang="en-US" sz="1700" dirty="0">
                <a:latin typeface="Times New Roman" panose="02020603050405020304" pitchFamily="18" charset="0"/>
              </a:rPr>
              <a:t>0.703125         –0.004915</a:t>
            </a:r>
          </a:p>
          <a:p>
            <a:pPr marL="0" indent="0">
              <a:buNone/>
            </a:pPr>
            <a:r>
              <a:rPr lang="en-US" sz="1700" dirty="0">
                <a:latin typeface="Times New Roman" panose="02020603050405020304" pitchFamily="18" charset="0"/>
              </a:rPr>
              <a:t>0.6953125       –0.001079</a:t>
            </a:r>
          </a:p>
          <a:p>
            <a:pPr marL="0" indent="0">
              <a:buFont typeface="Arial" panose="020B0604020202020204" pitchFamily="34" charset="0"/>
              <a:buNone/>
            </a:pPr>
            <a:r>
              <a:rPr lang="en-US" sz="1700" dirty="0">
                <a:latin typeface="Times New Roman" panose="02020603050405020304" pitchFamily="18" charset="0"/>
              </a:rPr>
              <a:t>0.69140625       0.0008727</a:t>
            </a:r>
          </a:p>
          <a:p>
            <a:pPr marL="0" indent="0">
              <a:buNone/>
            </a:pPr>
            <a:r>
              <a:rPr lang="en-US" sz="1700" dirty="0">
                <a:latin typeface="Times New Roman" panose="02020603050405020304" pitchFamily="18" charset="0"/>
              </a:rPr>
              <a:t>0.693359375   –0.0001061</a:t>
            </a:r>
          </a:p>
          <a:p>
            <a:pPr marL="0" indent="0">
              <a:buFont typeface="Arial" panose="020B0604020202020204" pitchFamily="34" charset="0"/>
              <a:buNone/>
            </a:pPr>
            <a:r>
              <a:rPr lang="en-US" sz="1700" dirty="0">
                <a:latin typeface="Times New Roman" panose="02020603050405020304" pitchFamily="18" charset="0"/>
              </a:rPr>
              <a:t>0.6923828125   0.0003826</a:t>
            </a:r>
          </a:p>
        </p:txBody>
      </p:sp>
      <p:pic>
        <p:nvPicPr>
          <p:cNvPr id="25" name="Audio 24">
            <a:hlinkClick r:id="" action="ppaction://media"/>
            <a:extLst>
              <a:ext uri="{FF2B5EF4-FFF2-40B4-BE49-F238E27FC236}">
                <a16:creationId xmlns:a16="http://schemas.microsoft.com/office/drawing/2014/main" id="{08E6CFF0-8553-45C1-A1CA-BAE76A867CD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34065346"/>
      </p:ext>
    </p:extLst>
  </p:cSld>
  <p:clrMapOvr>
    <a:masterClrMapping/>
  </p:clrMapOvr>
  <mc:AlternateContent xmlns:mc="http://schemas.openxmlformats.org/markup-compatibility/2006" xmlns:p14="http://schemas.microsoft.com/office/powerpoint/2010/main">
    <mc:Choice Requires="p14">
      <p:transition spd="slow" p14:dur="2000" advTm="197388"/>
    </mc:Choice>
    <mc:Fallback xmlns="">
      <p:transition spd="slow" advTm="197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9" fill="hold" display="0">
                  <p:stCondLst>
                    <p:cond delay="indefinite"/>
                  </p:stCondLst>
                  <p:endCondLst>
                    <p:cond evt="onStopAudio" delay="0">
                      <p:tgtEl>
                        <p:sldTgt/>
                      </p:tgtEl>
                    </p:cond>
                  </p:endCondLst>
                </p:cTn>
                <p:tgtEl>
                  <p:spTgt spid="25"/>
                </p:tgtEl>
              </p:cMediaNode>
            </p:audio>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Comparison with 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077200" cy="4525963"/>
          </a:xfrm>
        </p:spPr>
        <p:txBody>
          <a:bodyPr/>
          <a:lstStyle/>
          <a:p>
            <a:r>
              <a:rPr lang="en-US" dirty="0"/>
              <a:t>The bisection method converges very slowly</a:t>
            </a:r>
          </a:p>
          <a:p>
            <a:pPr lvl="1"/>
            <a:r>
              <a:rPr lang="en-US" dirty="0"/>
              <a:t>However, if there is a root and if </a:t>
            </a:r>
            <a:r>
              <a:rPr lang="en-US" i="1" dirty="0">
                <a:latin typeface="Times New Roman" panose="02020603050405020304" pitchFamily="18" charset="0"/>
              </a:rPr>
              <a:t>f</a:t>
            </a:r>
            <a:r>
              <a:rPr lang="en-US" dirty="0"/>
              <a:t> is continuous on [</a:t>
            </a:r>
            <a:r>
              <a:rPr lang="en-US" i="1" dirty="0"/>
              <a:t>a</a:t>
            </a:r>
            <a:r>
              <a:rPr lang="en-US" baseline="-25000" dirty="0"/>
              <a:t>0</a:t>
            </a:r>
            <a:r>
              <a:rPr lang="en-US" dirty="0"/>
              <a:t>, </a:t>
            </a:r>
            <a:r>
              <a:rPr lang="en-US" i="1" dirty="0"/>
              <a:t>b</a:t>
            </a:r>
            <a:r>
              <a:rPr lang="en-US" baseline="-25000" dirty="0"/>
              <a:t>0</a:t>
            </a:r>
            <a:r>
              <a:rPr lang="en-US" dirty="0"/>
              <a:t>],</a:t>
            </a:r>
            <a:br>
              <a:rPr lang="en-US" dirty="0"/>
            </a:br>
            <a:r>
              <a:rPr lang="en-US" dirty="0"/>
              <a:t>it is very likely to converge</a:t>
            </a:r>
          </a:p>
          <a:p>
            <a:pPr lvl="1"/>
            <a:r>
              <a:rPr lang="en-US" dirty="0"/>
              <a:t>It may not converge if the slope at the root is close to infinity</a:t>
            </a:r>
          </a:p>
          <a:p>
            <a:pPr lvl="2"/>
            <a:r>
              <a:rPr lang="en-US" dirty="0"/>
              <a:t>For example,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dirty="0"/>
          </a:p>
        </p:txBody>
      </p:sp>
      <p:pic>
        <p:nvPicPr>
          <p:cNvPr id="10" name="Picture 9">
            <a:extLst>
              <a:ext uri="{FF2B5EF4-FFF2-40B4-BE49-F238E27FC236}">
                <a16:creationId xmlns:a16="http://schemas.microsoft.com/office/drawing/2014/main" id="{90DD8749-15F2-4242-A2DC-00350DE1AF5F}"/>
              </a:ext>
            </a:extLst>
          </p:cNvPr>
          <p:cNvPicPr>
            <a:picLocks noChangeAspect="1"/>
          </p:cNvPicPr>
          <p:nvPr/>
        </p:nvPicPr>
        <p:blipFill>
          <a:blip r:embed="rId6"/>
          <a:stretch>
            <a:fillRect/>
          </a:stretch>
        </p:blipFill>
        <p:spPr>
          <a:xfrm>
            <a:off x="4219662" y="3306747"/>
            <a:ext cx="3398853" cy="3398853"/>
          </a:xfrm>
          <a:prstGeom prst="rect">
            <a:avLst/>
          </a:prstGeom>
        </p:spPr>
      </p:pic>
      <p:graphicFrame>
        <p:nvGraphicFramePr>
          <p:cNvPr id="19" name="Object 18">
            <a:extLst>
              <a:ext uri="{FF2B5EF4-FFF2-40B4-BE49-F238E27FC236}">
                <a16:creationId xmlns:a16="http://schemas.microsoft.com/office/drawing/2014/main" id="{311AC291-5C00-4195-8FEC-BB40EE2BAFD3}"/>
              </a:ext>
            </a:extLst>
          </p:cNvPr>
          <p:cNvGraphicFramePr>
            <a:graphicFrameLocks noChangeAspect="1"/>
          </p:cNvGraphicFramePr>
          <p:nvPr>
            <p:extLst>
              <p:ext uri="{D42A27DB-BD31-4B8C-83A1-F6EECF244321}">
                <p14:modId xmlns:p14="http://schemas.microsoft.com/office/powerpoint/2010/main" val="2591939403"/>
              </p:ext>
            </p:extLst>
          </p:nvPr>
        </p:nvGraphicFramePr>
        <p:xfrm>
          <a:off x="1952091" y="3509962"/>
          <a:ext cx="1997075" cy="493713"/>
        </p:xfrm>
        <a:graphic>
          <a:graphicData uri="http://schemas.openxmlformats.org/presentationml/2006/ole">
            <mc:AlternateContent xmlns:mc="http://schemas.openxmlformats.org/markup-compatibility/2006">
              <mc:Choice xmlns:v="urn:schemas-microsoft-com:vml" Requires="v">
                <p:oleObj spid="_x0000_s3077" name="Equation" r:id="rId7" imgW="1028520" imgH="253800" progId="Equation.DSMT4">
                  <p:embed/>
                </p:oleObj>
              </mc:Choice>
              <mc:Fallback>
                <p:oleObj name="Equation" r:id="rId7" imgW="1028520" imgH="253800" progId="Equation.DSMT4">
                  <p:embed/>
                  <p:pic>
                    <p:nvPicPr>
                      <p:cNvPr id="12" name="Object 11">
                        <a:extLst>
                          <a:ext uri="{FF2B5EF4-FFF2-40B4-BE49-F238E27FC236}">
                            <a16:creationId xmlns:a16="http://schemas.microsoft.com/office/drawing/2014/main" id="{08C2005B-E87E-4070-B2F7-5E7172836601}"/>
                          </a:ext>
                        </a:extLst>
                      </p:cNvPr>
                      <p:cNvPicPr/>
                      <p:nvPr/>
                    </p:nvPicPr>
                    <p:blipFill>
                      <a:blip r:embed="rId8"/>
                      <a:stretch>
                        <a:fillRect/>
                      </a:stretch>
                    </p:blipFill>
                    <p:spPr>
                      <a:xfrm>
                        <a:off x="1952091" y="3509962"/>
                        <a:ext cx="1997075" cy="493713"/>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C21A8EC2-B4C5-4725-AB05-E13F9318951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4482004"/>
      </p:ext>
    </p:extLst>
  </p:cSld>
  <p:clrMapOvr>
    <a:masterClrMapping/>
  </p:clrMapOvr>
  <mc:AlternateContent xmlns:mc="http://schemas.openxmlformats.org/markup-compatibility/2006" xmlns:p14="http://schemas.microsoft.com/office/powerpoint/2010/main">
    <mc:Choice Requires="p14">
      <p:transition spd="slow" p14:dur="2000" advTm="72404"/>
    </mc:Choice>
    <mc:Fallback xmlns="">
      <p:transition spd="slow" advTm="7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239473"/>
            <a:ext cx="8483600" cy="4525963"/>
          </a:xfrm>
        </p:spPr>
        <p:txBody>
          <a:bodyPr>
            <a:normAutofit/>
          </a:bodyPr>
          <a:lstStyle/>
          <a:p>
            <a:pPr marL="0" indent="0">
              <a:buNone/>
            </a:pPr>
            <a:r>
              <a:rPr lang="en-US" sz="1600" dirty="0">
                <a:latin typeface="Consolas" panose="020B0609020204030204" pitchFamily="49" charset="0"/>
              </a:rPr>
              <a:t>double bisection( std::function&lt;double( double </a:t>
            </a:r>
            <a:r>
              <a:rPr lang="en-US" sz="1600">
                <a:latin typeface="Consolas" panose="020B0609020204030204" pitchFamily="49" charset="0"/>
              </a:rPr>
              <a:t>x )&gt; </a:t>
            </a:r>
            <a:r>
              <a:rPr lang="en-US" sz="1600" dirty="0">
                <a:latin typeface="Consolas" panose="020B0609020204030204" pitchFamily="49" charset="0"/>
              </a:rPr>
              <a:t>f,</a:t>
            </a:r>
            <a:br>
              <a:rPr lang="en-US" sz="1600" dirty="0">
                <a:latin typeface="Consolas" panose="020B0609020204030204" pitchFamily="49" charset="0"/>
              </a:rPr>
            </a:br>
            <a:r>
              <a:rPr lang="en-US" sz="1600" dirty="0">
                <a:latin typeface="Consolas" panose="020B0609020204030204" pitchFamily="49" charset="0"/>
              </a:rPr>
              <a:t>                  double a, double b,</a:t>
            </a:r>
          </a:p>
          <a:p>
            <a:pPr marL="0" indent="0">
              <a:buNone/>
            </a:pPr>
            <a:r>
              <a:rPr lang="en-US" sz="1600" dirty="0">
                <a:latin typeface="Consolas" panose="020B0609020204030204" pitchFamily="49" charset="0"/>
              </a:rPr>
              <a:t>                  double </a:t>
            </a:r>
            <a:r>
              <a:rPr lang="en-US" sz="1600" dirty="0" err="1">
                <a:latin typeface="Consolas" panose="020B0609020204030204" pitchFamily="49" charset="0"/>
              </a:rPr>
              <a:t>eps_step</a:t>
            </a:r>
            <a:r>
              <a:rPr lang="en-US" sz="1600" dirty="0">
                <a:latin typeface="Consolas" panose="020B0609020204030204" pitchFamily="49" charset="0"/>
              </a:rPr>
              <a:t>, double </a:t>
            </a:r>
            <a:r>
              <a:rPr lang="en-US" sz="1600" dirty="0" err="1">
                <a:latin typeface="Consolas" panose="020B0609020204030204" pitchFamily="49" charset="0"/>
              </a:rPr>
              <a:t>eps_abs</a:t>
            </a:r>
            <a:r>
              <a:rPr lang="en-US" sz="1600" dirty="0">
                <a:latin typeface="Consolas" panose="020B0609020204030204" pitchFamily="49" charset="0"/>
              </a:rPr>
              <a:t>,</a:t>
            </a:r>
          </a:p>
          <a:p>
            <a:pPr marL="0" indent="0">
              <a:buNone/>
            </a:pPr>
            <a:r>
              <a:rPr lang="en-US" sz="1600" dirty="0">
                <a:latin typeface="Consolas" panose="020B0609020204030204" pitchFamily="49" charset="0"/>
              </a:rPr>
              <a:t>                  unsigned int </a:t>
            </a:r>
            <a:r>
              <a:rPr lang="en-US" sz="1600" dirty="0" err="1">
                <a:latin typeface="Consolas" panose="020B0609020204030204" pitchFamily="49" charset="0"/>
              </a:rPr>
              <a:t>max_iterations</a:t>
            </a:r>
            <a:r>
              <a:rPr lang="en-US" sz="1600" dirty="0">
                <a:latin typeface="Consolas" panose="020B0609020204030204" pitchFamily="49" charset="0"/>
              </a:rPr>
              <a:t> ) {</a:t>
            </a:r>
          </a:p>
          <a:p>
            <a:pPr marL="0" indent="0">
              <a:buNone/>
            </a:pPr>
            <a:r>
              <a:rPr lang="en-US" sz="1600" dirty="0">
                <a:latin typeface="Consolas" panose="020B0609020204030204" pitchFamily="49" charset="0"/>
              </a:rPr>
              <a:t>    assert( a &lt; b );</a:t>
            </a:r>
          </a:p>
          <a:p>
            <a:pPr marL="0" indent="0">
              <a:buNone/>
            </a:pPr>
            <a:endParaRPr lang="en-US" sz="1000" dirty="0">
              <a:latin typeface="Consolas" panose="020B0609020204030204" pitchFamily="49" charset="0"/>
            </a:endParaRPr>
          </a:p>
          <a:p>
            <a:pPr marL="0" indent="0">
              <a:buNone/>
            </a:pPr>
            <a:r>
              <a:rPr lang="en-US" sz="1600" dirty="0">
                <a:latin typeface="Consolas" panose="020B0609020204030204" pitchFamily="49" charset="0"/>
              </a:rPr>
              <a:t>    double fa{ f( a ) };</a:t>
            </a:r>
          </a:p>
          <a:p>
            <a:pPr marL="0" indent="0">
              <a:buNone/>
            </a:pPr>
            <a:r>
              <a:rPr lang="en-US" sz="1600" dirty="0">
                <a:latin typeface="Consolas" panose="020B0609020204030204" pitchFamily="49" charset="0"/>
              </a:rPr>
              <a:t>    double fb{ f( b ) };</a:t>
            </a:r>
          </a:p>
          <a:p>
            <a:pPr marL="0" indent="0">
              <a:buNone/>
            </a:pPr>
            <a:endParaRPr lang="en-US" sz="1000" dirty="0">
              <a:latin typeface="Consolas" panose="020B0609020204030204" pitchFamily="49" charset="0"/>
            </a:endParaRPr>
          </a:p>
          <a:p>
            <a:pPr marL="457200" lvl="1" indent="0">
              <a:buNone/>
            </a:pPr>
            <a:r>
              <a:rPr lang="en-US" sz="1600" dirty="0">
                <a:latin typeface="Consolas" panose="020B0609020204030204" pitchFamily="49" charset="0"/>
              </a:rPr>
              <a:t>if ( !std::</a:t>
            </a:r>
            <a:r>
              <a:rPr lang="en-US" sz="1600" dirty="0" err="1">
                <a:latin typeface="Consolas" panose="020B0609020204030204" pitchFamily="49" charset="0"/>
              </a:rPr>
              <a:t>isfinite</a:t>
            </a:r>
            <a:r>
              <a:rPr lang="en-US" sz="1600" dirty="0">
                <a:latin typeface="Consolas" panose="020B0609020204030204" pitchFamily="49" charset="0"/>
              </a:rPr>
              <a:t>( fa ) || !std::</a:t>
            </a:r>
            <a:r>
              <a:rPr lang="en-US" sz="1600" dirty="0" err="1">
                <a:latin typeface="Consolas" panose="020B0609020204030204" pitchFamily="49" charset="0"/>
              </a:rPr>
              <a:t>isfinite</a:t>
            </a:r>
            <a:r>
              <a:rPr lang="en-US" sz="1600" dirty="0">
                <a:latin typeface="Consolas" panose="020B0609020204030204" pitchFamily="49" charset="0"/>
              </a:rPr>
              <a:t>( fb ) ) {</a:t>
            </a:r>
          </a:p>
          <a:p>
            <a:pPr marL="457200" lvl="1" indent="0">
              <a:buNone/>
            </a:pPr>
            <a:r>
              <a:rPr lang="en-US" sz="1600" dirty="0">
                <a:latin typeface="Consolas" panose="020B0609020204030204" pitchFamily="49" charset="0"/>
              </a:rPr>
              <a:t>    return NAN;</a:t>
            </a:r>
          </a:p>
          <a:p>
            <a:pPr marL="457200" lvl="1" indent="0">
              <a:buNone/>
            </a:pPr>
            <a:r>
              <a:rPr lang="en-US" sz="1600" dirty="0">
                <a:latin typeface="Consolas" panose="020B0609020204030204" pitchFamily="49" charset="0"/>
              </a:rPr>
              <a:t>}</a:t>
            </a:r>
          </a:p>
          <a:p>
            <a:pPr marL="0" indent="0">
              <a:buNone/>
            </a:pPr>
            <a:endParaRPr lang="en-US" sz="1000" dirty="0">
              <a:latin typeface="Consolas" panose="020B0609020204030204" pitchFamily="49" charset="0"/>
            </a:endParaRPr>
          </a:p>
          <a:p>
            <a:pPr marL="0" indent="0">
              <a:buNone/>
            </a:pPr>
            <a:r>
              <a:rPr lang="en-US" sz="1600" dirty="0">
                <a:latin typeface="Consolas" panose="020B0609020204030204" pitchFamily="49" charset="0"/>
              </a:rPr>
              <a:t>    if ( fa == 0.0 ) {</a:t>
            </a:r>
          </a:p>
          <a:p>
            <a:pPr marL="0" indent="0">
              <a:buNone/>
            </a:pPr>
            <a:r>
              <a:rPr lang="en-US" sz="1600" dirty="0">
                <a:latin typeface="Consolas" panose="020B0609020204030204" pitchFamily="49" charset="0"/>
              </a:rPr>
              <a:t>        return a;</a:t>
            </a:r>
          </a:p>
          <a:p>
            <a:pPr marL="0" indent="0">
              <a:buNone/>
            </a:pPr>
            <a:r>
              <a:rPr lang="en-US" sz="1600" dirty="0">
                <a:latin typeface="Consolas" panose="020B0609020204030204" pitchFamily="49" charset="0"/>
              </a:rPr>
              <a:t>    }</a:t>
            </a:r>
          </a:p>
          <a:p>
            <a:pPr marL="0" indent="0">
              <a:buNone/>
            </a:pPr>
            <a:endParaRPr lang="en-US" sz="1000" dirty="0">
              <a:latin typeface="Consolas" panose="020B0609020204030204" pitchFamily="49" charset="0"/>
            </a:endParaRPr>
          </a:p>
          <a:p>
            <a:pPr marL="0" indent="0">
              <a:buNone/>
            </a:pPr>
            <a:r>
              <a:rPr lang="en-US" sz="1600" dirty="0">
                <a:latin typeface="Consolas" panose="020B0609020204030204" pitchFamily="49" charset="0"/>
              </a:rPr>
              <a:t>    if ( fb == 0.0 ) {</a:t>
            </a:r>
          </a:p>
          <a:p>
            <a:pPr marL="0" indent="0">
              <a:buNone/>
            </a:pPr>
            <a:r>
              <a:rPr lang="en-US" sz="1600" dirty="0">
                <a:latin typeface="Consolas" panose="020B0609020204030204" pitchFamily="49" charset="0"/>
              </a:rPr>
              <a:t>        return b;</a:t>
            </a:r>
          </a:p>
          <a:p>
            <a:pPr marL="0" indent="0">
              <a:buNone/>
            </a:pPr>
            <a:r>
              <a:rPr lang="en-US" sz="16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bisection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dirty="0"/>
          </a:p>
        </p:txBody>
      </p:sp>
      <p:pic>
        <p:nvPicPr>
          <p:cNvPr id="6" name="Audio 5">
            <a:hlinkClick r:id="" action="ppaction://media"/>
            <a:extLst>
              <a:ext uri="{FF2B5EF4-FFF2-40B4-BE49-F238E27FC236}">
                <a16:creationId xmlns:a16="http://schemas.microsoft.com/office/drawing/2014/main" id="{4D865678-FF90-491F-88B3-09D9C1BA2D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7" name="Rectangle 6"/>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C/C++ Code is provided to demonstrate the straight-forward nature of these algorithms and not required for the examination</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spTree>
    <p:custDataLst>
      <p:tags r:id="rId1"/>
    </p:custDataLst>
    <p:extLst>
      <p:ext uri="{BB962C8B-B14F-4D97-AF65-F5344CB8AC3E}">
        <p14:creationId xmlns:p14="http://schemas.microsoft.com/office/powerpoint/2010/main" val="3157734373"/>
      </p:ext>
    </p:extLst>
  </p:cSld>
  <p:clrMapOvr>
    <a:masterClrMapping/>
  </p:clrMapOvr>
  <mc:AlternateContent xmlns:mc="http://schemas.openxmlformats.org/markup-compatibility/2006" xmlns:p14="http://schemas.microsoft.com/office/powerpoint/2010/main">
    <mc:Choice Requires="p14">
      <p:transition spd="slow" p14:dur="2000" advTm="70036"/>
    </mc:Choice>
    <mc:Fallback xmlns="">
      <p:transition spd="slow" advTm="7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7.3|1.5|17.6|1.4"/>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3|6.4|27.4"/>
</p:tagLst>
</file>

<file path=ppt/tags/tag3.xml><?xml version="1.0" encoding="utf-8"?>
<p:tagLst xmlns:a="http://schemas.openxmlformats.org/drawingml/2006/main" xmlns:r="http://schemas.openxmlformats.org/officeDocument/2006/relationships" xmlns:p="http://schemas.openxmlformats.org/presentationml/2006/main">
  <p:tag name="TIMING" val="|11.9|7.5|14|26.6"/>
</p:tagLst>
</file>

<file path=ppt/tags/tag4.xml><?xml version="1.0" encoding="utf-8"?>
<p:tagLst xmlns:a="http://schemas.openxmlformats.org/drawingml/2006/main" xmlns:r="http://schemas.openxmlformats.org/officeDocument/2006/relationships" xmlns:p="http://schemas.openxmlformats.org/presentationml/2006/main">
  <p:tag name="TIMING" val="|21.5|3.1|36.1|12.3"/>
</p:tagLst>
</file>

<file path=ppt/tags/tag5.xml><?xml version="1.0" encoding="utf-8"?>
<p:tagLst xmlns:a="http://schemas.openxmlformats.org/drawingml/2006/main" xmlns:r="http://schemas.openxmlformats.org/officeDocument/2006/relationships" xmlns:p="http://schemas.openxmlformats.org/presentationml/2006/main">
  <p:tag name="TIMING" val="|21|3.7|26.7|20.5|5.7|18.6|10.9|2.5|3.3|2|1.9|1.2|10.9|1.7|2.8|2.6|3.2|3.3|1.7|2.2|1.6|2.2"/>
</p:tagLst>
</file>

<file path=ppt/tags/tag6.xml><?xml version="1.0" encoding="utf-8"?>
<p:tagLst xmlns:a="http://schemas.openxmlformats.org/drawingml/2006/main" xmlns:r="http://schemas.openxmlformats.org/officeDocument/2006/relationships" xmlns:p="http://schemas.openxmlformats.org/presentationml/2006/main">
  <p:tag name="TIMING" val="|7.5|13.5|6.7"/>
</p:tagLst>
</file>

<file path=ppt/tags/tag7.xml><?xml version="1.0" encoding="utf-8"?>
<p:tagLst xmlns:a="http://schemas.openxmlformats.org/drawingml/2006/main" xmlns:r="http://schemas.openxmlformats.org/officeDocument/2006/relationships" xmlns:p="http://schemas.openxmlformats.org/presentationml/2006/main">
  <p:tag name="TIMING" val="|24.6|4.9|15.4|8.5|8.9"/>
</p:tagLst>
</file>

<file path=ppt/tags/tag8.xml><?xml version="1.0" encoding="utf-8"?>
<p:tagLst xmlns:a="http://schemas.openxmlformats.org/drawingml/2006/main" xmlns:r="http://schemas.openxmlformats.org/officeDocument/2006/relationships" xmlns:p="http://schemas.openxmlformats.org/presentationml/2006/main">
  <p:tag name="TIMING" val="|2.3|7.4|43.3|4.6|8.5|15.1|25.8"/>
</p:tagLst>
</file>

<file path=ppt/tags/tag9.xml><?xml version="1.0" encoding="utf-8"?>
<p:tagLst xmlns:a="http://schemas.openxmlformats.org/drawingml/2006/main" xmlns:r="http://schemas.openxmlformats.org/officeDocument/2006/relationships" xmlns:p="http://schemas.openxmlformats.org/presentationml/2006/main">
  <p:tag name="TIMING" val="|3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94705</TotalTime>
  <Words>1173</Words>
  <Application>Microsoft Office PowerPoint</Application>
  <PresentationFormat>On-screen Show (4:3)</PresentationFormat>
  <Paragraphs>178</Paragraphs>
  <Slides>16</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8"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The bisection method</vt:lpstr>
      <vt:lpstr>Introduction</vt:lpstr>
      <vt:lpstr>Bracketing a root</vt:lpstr>
      <vt:lpstr>Bracketing a root</vt:lpstr>
      <vt:lpstr>Calculating the mid-point</vt:lpstr>
      <vt:lpstr>Error analysis</vt:lpstr>
      <vt:lpstr>Example</vt:lpstr>
      <vt:lpstr>Comparison with Newton’s method</vt:lpstr>
      <vt:lpstr>Implementation</vt:lpstr>
      <vt:lpstr>Implementation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1672</cp:revision>
  <dcterms:created xsi:type="dcterms:W3CDTF">2020-04-30T19:27:29Z</dcterms:created>
  <dcterms:modified xsi:type="dcterms:W3CDTF">2024-04-15T19:38:58Z</dcterms:modified>
</cp:coreProperties>
</file>